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364" r:id="rId2"/>
    <p:sldId id="263" r:id="rId3"/>
    <p:sldId id="365" r:id="rId4"/>
    <p:sldId id="376" r:id="rId5"/>
    <p:sldId id="367" r:id="rId6"/>
    <p:sldId id="368" r:id="rId7"/>
    <p:sldId id="266" r:id="rId8"/>
    <p:sldId id="366" r:id="rId9"/>
    <p:sldId id="267" r:id="rId10"/>
    <p:sldId id="369" r:id="rId11"/>
    <p:sldId id="377" r:id="rId12"/>
    <p:sldId id="378" r:id="rId13"/>
    <p:sldId id="380" r:id="rId14"/>
    <p:sldId id="270" r:id="rId15"/>
    <p:sldId id="371" r:id="rId16"/>
    <p:sldId id="379" r:id="rId17"/>
    <p:sldId id="373" r:id="rId18"/>
    <p:sldId id="372" r:id="rId19"/>
    <p:sldId id="384" r:id="rId20"/>
    <p:sldId id="375" r:id="rId21"/>
    <p:sldId id="374" r:id="rId22"/>
    <p:sldId id="385" r:id="rId23"/>
    <p:sldId id="383" r:id="rId24"/>
    <p:sldId id="381" r:id="rId25"/>
    <p:sldId id="386" r:id="rId26"/>
    <p:sldId id="387" r:id="rId27"/>
    <p:sldId id="382" r:id="rId28"/>
    <p:sldId id="279" r:id="rId29"/>
    <p:sldId id="299" r:id="rId30"/>
    <p:sldId id="300" r:id="rId31"/>
    <p:sldId id="306" r:id="rId32"/>
    <p:sldId id="313" r:id="rId33"/>
    <p:sldId id="320" r:id="rId34"/>
    <p:sldId id="321" r:id="rId35"/>
    <p:sldId id="388" r:id="rId36"/>
    <p:sldId id="322" r:id="rId37"/>
    <p:sldId id="324" r:id="rId38"/>
    <p:sldId id="325" r:id="rId39"/>
    <p:sldId id="347" r:id="rId40"/>
    <p:sldId id="331" r:id="rId41"/>
    <p:sldId id="333" r:id="rId42"/>
    <p:sldId id="352" r:id="rId43"/>
    <p:sldId id="353" r:id="rId44"/>
    <p:sldId id="351" r:id="rId45"/>
    <p:sldId id="389" r:id="rId46"/>
    <p:sldId id="355" r:id="rId47"/>
    <p:sldId id="390" r:id="rId48"/>
    <p:sldId id="391" r:id="rId49"/>
    <p:sldId id="392" r:id="rId50"/>
    <p:sldId id="394" r:id="rId51"/>
    <p:sldId id="393" r:id="rId52"/>
    <p:sldId id="395" r:id="rId53"/>
    <p:sldId id="396" r:id="rId54"/>
    <p:sldId id="397" r:id="rId55"/>
    <p:sldId id="398" r:id="rId56"/>
    <p:sldId id="399" r:id="rId57"/>
    <p:sldId id="400" r:id="rId58"/>
    <p:sldId id="401" r:id="rId59"/>
    <p:sldId id="402" r:id="rId60"/>
    <p:sldId id="404" r:id="rId61"/>
    <p:sldId id="405" r:id="rId62"/>
    <p:sldId id="359" r:id="rId63"/>
    <p:sldId id="360" r:id="rId64"/>
    <p:sldId id="361" r:id="rId65"/>
    <p:sldId id="362" r:id="rId66"/>
    <p:sldId id="363" r:id="rId67"/>
  </p:sldIdLst>
  <p:sldSz cx="9144000" cy="6858000" type="screen4x3"/>
  <p:notesSz cx="6858000" cy="9144000"/>
  <p:defaultTextStyle>
    <a:defPPr>
      <a:defRPr lang="pl-PL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Arial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Arial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Arial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Arial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Arial" charset="0"/>
        <a:cs typeface="Arial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Arial" charset="0"/>
        <a:cs typeface="Arial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Arial" charset="0"/>
        <a:cs typeface="Arial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Arial" charset="0"/>
        <a:cs typeface="Arial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40" autoAdjust="0"/>
  </p:normalViewPr>
  <p:slideViewPr>
    <p:cSldViewPr snapToGrid="0" snapToObjects="1">
      <p:cViewPr varScale="1">
        <p:scale>
          <a:sx n="63" d="100"/>
          <a:sy n="63" d="100"/>
        </p:scale>
        <p:origin x="15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dirty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fld id="{FEEAFFA3-61A0-8942-A984-D73142A46816}" type="datetimeFigureOut">
              <a:rPr lang="pl-PL"/>
              <a:pPr/>
              <a:t>2015-02-23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dirty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fld id="{2BED38BC-945F-6249-B822-F241A78E0170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85298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dirty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fld id="{67C236B6-0211-5A4F-AA73-9B259B86C1FE}" type="datetimeFigureOut">
              <a:rPr lang="pl-PL"/>
              <a:pPr/>
              <a:t>2015-02-23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dirty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dirty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fld id="{03A550B8-DE11-E441-8E3B-2960E3A11528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2342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550B8-DE11-E441-8E3B-2960E3A11528}" type="slidenum">
              <a:rPr lang="pl-PL" smtClean="0"/>
              <a:pPr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871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550B8-DE11-E441-8E3B-2960E3A11528}" type="slidenum">
              <a:rPr lang="pl-PL" smtClean="0"/>
              <a:pPr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871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550B8-DE11-E441-8E3B-2960E3A11528}" type="slidenum">
              <a:rPr lang="pl-PL" smtClean="0"/>
              <a:pPr/>
              <a:t>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871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550B8-DE11-E441-8E3B-2960E3A11528}" type="slidenum">
              <a:rPr lang="pl-PL" smtClean="0"/>
              <a:pPr/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871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550B8-DE11-E441-8E3B-2960E3A11528}" type="slidenum">
              <a:rPr lang="pl-PL" smtClean="0"/>
              <a:pPr/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871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550B8-DE11-E441-8E3B-2960E3A11528}" type="slidenum">
              <a:rPr lang="pl-PL" smtClean="0"/>
              <a:pPr/>
              <a:t>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871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550B8-DE11-E441-8E3B-2960E3A11528}" type="slidenum">
              <a:rPr lang="pl-PL" smtClean="0"/>
              <a:pPr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871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550B8-DE11-E441-8E3B-2960E3A11528}" type="slidenum">
              <a:rPr lang="pl-PL" smtClean="0"/>
              <a:pPr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871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550B8-DE11-E441-8E3B-2960E3A11528}" type="slidenum">
              <a:rPr lang="pl-PL" smtClean="0"/>
              <a:pPr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871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550B8-DE11-E441-8E3B-2960E3A11528}" type="slidenum">
              <a:rPr lang="pl-PL" smtClean="0"/>
              <a:pPr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871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550B8-DE11-E441-8E3B-2960E3A11528}" type="slidenum">
              <a:rPr lang="pl-PL" smtClean="0"/>
              <a:pPr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871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550B8-DE11-E441-8E3B-2960E3A11528}" type="slidenum">
              <a:rPr lang="pl-PL" smtClean="0"/>
              <a:pPr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871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550B8-DE11-E441-8E3B-2960E3A11528}" type="slidenum">
              <a:rPr lang="pl-PL" smtClean="0"/>
              <a:pPr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871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550B8-DE11-E441-8E3B-2960E3A11528}" type="slidenum">
              <a:rPr lang="pl-PL" smtClean="0"/>
              <a:pPr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871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550B8-DE11-E441-8E3B-2960E3A11528}" type="slidenum">
              <a:rPr lang="pl-PL" smtClean="0"/>
              <a:pPr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871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550B8-DE11-E441-8E3B-2960E3A11528}" type="slidenum">
              <a:rPr lang="pl-PL" smtClean="0"/>
              <a:pPr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871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03457D-5F1C-C648-9C76-7FB504EC93FC}" type="datetime1">
              <a:rPr lang="pl-PL"/>
              <a:pPr/>
              <a:t>2015-02-23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dirty="0"/>
              <a:t>ZS 1 Skoczów 2013/14 semestr I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F0BD3-E1E2-B243-93BE-67FAB2522BF2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5850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FF211F-8C33-7340-B870-9F1543DC281E}" type="datetime1">
              <a:rPr lang="pl-PL"/>
              <a:pPr/>
              <a:t>2015-02-23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dirty="0"/>
              <a:t>ZS 1 Skoczów 2013/14 semestr I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0A7449-EF54-8A44-A7D2-A56C0C94ECAC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3295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A5C35C-F481-CA4F-9BAD-4B59114AF027}" type="datetime1">
              <a:rPr lang="pl-PL"/>
              <a:pPr/>
              <a:t>2015-02-23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dirty="0"/>
              <a:t>ZS 1 Skoczów 2013/14 semestr I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4AF148-7FAA-9A47-8358-E47C7066433A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6491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A21E34-DBD1-4148-9B5E-85E9FF2983FA}" type="datetime1">
              <a:rPr lang="pl-PL"/>
              <a:pPr/>
              <a:t>2015-02-23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dirty="0"/>
              <a:t>ZS 1 Skoczów 2013/14 semestr I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B5D45D-7DE5-2A45-A838-2B8A22344BEE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86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BDFDF2-21CD-F44A-80CE-6CCA4F47CDCF}" type="datetime1">
              <a:rPr lang="pl-PL"/>
              <a:pPr/>
              <a:t>2015-02-23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dirty="0"/>
              <a:t>ZS 1 Skoczów 2013/14 semestr I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0F8433-A8C8-2149-9C4D-7570B7CD37C9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6532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136948-C741-584C-8331-23F0FB36E42B}" type="datetime1">
              <a:rPr lang="pl-PL"/>
              <a:pPr/>
              <a:t>2015-02-23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dirty="0"/>
              <a:t>ZS 1 Skoczów 2013/14 semestr I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8EAB47-C4DC-164D-9517-78DF60A1E5E4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216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A9AE3C-2644-8544-828C-615A3544EBC5}" type="datetime1">
              <a:rPr lang="pl-PL"/>
              <a:pPr/>
              <a:t>2015-02-23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dirty="0"/>
              <a:t>ZS 1 Skoczów 2013/14 semestr I</a:t>
            </a: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A89F8-1BDA-DC46-849D-25477D7D2EE4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0241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883E2D-164A-3644-BA16-DFC8DACC7611}" type="datetime1">
              <a:rPr lang="pl-PL"/>
              <a:pPr/>
              <a:t>2015-02-23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dirty="0"/>
              <a:t>ZS 1 Skoczów 2013/14 semestr I</a:t>
            </a: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2E2DA-A7AF-ED41-871E-39D52D38594A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620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D49529-9DC3-3D48-A4D4-095DB6CA9E7E}" type="datetime1">
              <a:rPr lang="pl-PL"/>
              <a:pPr/>
              <a:t>2015-02-23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dirty="0"/>
              <a:t>ZS 1 Skoczów 2013/14 semestr I</a:t>
            </a: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F78AE3-843C-9D4D-94C9-717834984B7E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3700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A91776-8F6F-CA49-9702-A77921A3B566}" type="datetime1">
              <a:rPr lang="pl-PL"/>
              <a:pPr/>
              <a:t>2015-02-23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dirty="0"/>
              <a:t>ZS 1 Skoczów 2013/14 semestr I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9CCB47-0854-A645-944C-F4DAA7FA0319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0546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dirty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AF292E-188C-E249-B711-BF97253FCAA4}" type="datetime1">
              <a:rPr lang="pl-PL"/>
              <a:pPr/>
              <a:t>2015-02-23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dirty="0"/>
              <a:t>ZS 1 Skoczów 2013/14 semestr I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ADFF7-2344-C147-BD5F-A48D0957ADD9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6672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edyt. styl wz. tyt.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</a:defRPr>
            </a:lvl1pPr>
          </a:lstStyle>
          <a:p>
            <a:fld id="{65479EC9-7AC7-9E48-8633-1887C3242056}" type="datetime1">
              <a:rPr lang="pl-PL"/>
              <a:pPr/>
              <a:t>2015-02-23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</a:defRPr>
            </a:lvl1pPr>
          </a:lstStyle>
          <a:p>
            <a:r>
              <a:rPr lang="pl-PL" dirty="0"/>
              <a:t>ZS 1 Skoczów 2013/14 semestr I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</a:defRPr>
            </a:lvl1pPr>
          </a:lstStyle>
          <a:p>
            <a:fld id="{A7B07FBD-3E0B-2B46-A5A3-096BF13D985C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://www.fotoreportaz.ox.pl/fotoreportaz,7112,v-skoczowskie-dyktando-diamentowa-osemka-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gwiazdkacieszynska.pl/strona-diamentowa_osemka_smialkow_przybywa.html" TargetMode="External"/><Relationship Id="rId5" Type="http://schemas.openxmlformats.org/officeDocument/2006/relationships/hyperlink" Target="http://gazetacodzienna.pl/artykul/kultura/skoczow-zbliza-sie-v-edycja-skoczowskiego-dyktanda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fotoreportaz.ox.pl/fotoreportaz,7319,kiermasz-swiateczny-w-skoczowie.html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halocieszyn.pl/2015/01/24/z-aniolami-i-dla-aniolow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://zs1skoczow.edupage.org/" TargetMode="External"/><Relationship Id="rId3" Type="http://schemas.openxmlformats.org/officeDocument/2006/relationships/hyperlink" Target="http://gazetacodzienna.pl" TargetMode="External"/><Relationship Id="rId7" Type="http://schemas.openxmlformats.org/officeDocument/2006/relationships/hyperlink" Target="https://halocieszyn.pl/2015/01/24/z-aniolami-i-dla-aniolow/" TargetMode="External"/><Relationship Id="rId2" Type="http://schemas.openxmlformats.org/officeDocument/2006/relationships/hyperlink" Target="http://www.ox.p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pl" TargetMode="External"/><Relationship Id="rId5" Type="http://schemas.openxmlformats.org/officeDocument/2006/relationships/hyperlink" Target="http://www.um.skoczow.pl" TargetMode="External"/><Relationship Id="rId4" Type="http://schemas.openxmlformats.org/officeDocument/2006/relationships/hyperlink" Target="http://gwiazdkacieszynska.pl/strona-diamentowa_osemka_smialkow_przybywa.html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PoleTekstowe 13"/>
          <p:cNvSpPr txBox="1"/>
          <p:nvPr/>
        </p:nvSpPr>
        <p:spPr>
          <a:xfrm>
            <a:off x="1091822" y="1309549"/>
            <a:ext cx="6904652" cy="554038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6000" b="1" dirty="0" smtClean="0">
                <a:solidFill>
                  <a:schemeClr val="bg1"/>
                </a:solidFill>
              </a:rPr>
              <a:t>Kartki z kalendarza,</a:t>
            </a:r>
            <a:endParaRPr kumimoji="0" lang="pl-PL" sz="6000" b="1" dirty="0">
              <a:solidFill>
                <a:schemeClr val="bg1"/>
              </a:solidFill>
            </a:endParaRPr>
          </a:p>
        </p:txBody>
      </p:sp>
      <p:sp useBgFill="1">
        <p:nvSpPr>
          <p:cNvPr id="17" name="PoleTekstowe 16"/>
          <p:cNvSpPr txBox="1"/>
          <p:nvPr/>
        </p:nvSpPr>
        <p:spPr>
          <a:xfrm>
            <a:off x="1401228" y="3021717"/>
            <a:ext cx="6294438" cy="1570038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3200" b="1" dirty="0" smtClean="0">
                <a:solidFill>
                  <a:srgbClr val="FFFFFF"/>
                </a:solidFill>
              </a:rPr>
              <a:t>czyli sprawozdanie z działalności </a:t>
            </a:r>
          </a:p>
          <a:p>
            <a:pPr algn="ctr" eaLnBrk="1" hangingPunct="1"/>
            <a:r>
              <a:rPr kumimoji="0" lang="pl-PL" sz="3200" b="1" dirty="0" smtClean="0">
                <a:solidFill>
                  <a:srgbClr val="FFFFFF"/>
                </a:solidFill>
              </a:rPr>
              <a:t>dydaktyczno - wychowawczej  naszej szkoły</a:t>
            </a:r>
            <a:r>
              <a:rPr kumimoji="0"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kumimoji="0" lang="pl-PL" sz="32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436A4F88-E326-664E-95D9-97B710403A9E}" type="slidenum">
              <a:rPr kumimoji="0" lang="pl-PL">
                <a:solidFill>
                  <a:schemeClr val="accent3">
                    <a:lumMod val="20000"/>
                    <a:lumOff val="80000"/>
                  </a:schemeClr>
                </a:solidFill>
              </a:rPr>
              <a:pPr eaLnBrk="1" hangingPunct="1"/>
              <a:t>1</a:t>
            </a:fld>
            <a:endParaRPr kumimoji="0" lang="pl-PL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3821373" y="5498942"/>
            <a:ext cx="1559744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ZS nr 1 Skoczów </a:t>
            </a:r>
            <a:r>
              <a:rPr lang="pl-PL" sz="1400" b="1" dirty="0" smtClean="0">
                <a:solidFill>
                  <a:schemeClr val="accent3">
                    <a:lumMod val="50000"/>
                  </a:schemeClr>
                </a:solidFill>
              </a:rPr>
              <a:t>2014/15</a:t>
            </a:r>
            <a:endParaRPr lang="pl-PL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semestr I</a:t>
            </a:r>
          </a:p>
        </p:txBody>
      </p:sp>
    </p:spTree>
    <p:extLst>
      <p:ext uri="{BB962C8B-B14F-4D97-AF65-F5344CB8AC3E}">
        <p14:creationId xmlns:p14="http://schemas.microsoft.com/office/powerpoint/2010/main" val="807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700" b="1" dirty="0" smtClean="0">
                <a:solidFill>
                  <a:srgbClr val="4F6228"/>
                </a:solidFill>
              </a:rPr>
              <a:t>6 </a:t>
            </a:r>
            <a:endParaRPr kumimoji="0" lang="pl-PL" sz="1700" b="1" dirty="0">
              <a:solidFill>
                <a:srgbClr val="4F6228"/>
              </a:solidFill>
            </a:endParaRPr>
          </a:p>
          <a:p>
            <a:pPr algn="ctr" eaLnBrk="1" hangingPunct="1"/>
            <a:r>
              <a:rPr kumimoji="0" lang="pl-PL" sz="1700" b="1" dirty="0">
                <a:solidFill>
                  <a:srgbClr val="4F6228"/>
                </a:solidFill>
              </a:rPr>
              <a:t>października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konkurs gminny</a:t>
            </a:r>
          </a:p>
        </p:txBody>
      </p:sp>
      <p:sp>
        <p:nvSpPr>
          <p:cNvPr id="9220" name="PoleTekstowe 12"/>
          <p:cNvSpPr txBox="1">
            <a:spLocks noChangeArrowheads="1"/>
          </p:cNvSpPr>
          <p:nvPr/>
        </p:nvSpPr>
        <p:spPr bwMode="auto">
          <a:xfrm>
            <a:off x="2501900" y="2922588"/>
            <a:ext cx="6313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endParaRPr kumimoji="0" lang="pl-PL"/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2102815B-AB2C-8043-9F22-D8DA435E8E4B}" type="slidenum">
              <a:rPr kumimoji="0" lang="pl-PL">
                <a:solidFill>
                  <a:srgbClr val="B9CDE5"/>
                </a:solidFill>
              </a:rPr>
              <a:pPr eaLnBrk="1" hangingPunct="1"/>
              <a:t>10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2" name="Prostokąt 1"/>
          <p:cNvSpPr/>
          <p:nvPr/>
        </p:nvSpPr>
        <p:spPr>
          <a:xfrm>
            <a:off x="5341942" y="1073639"/>
            <a:ext cx="347344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 smtClean="0">
                <a:solidFill>
                  <a:srgbClr val="FFFFFF"/>
                </a:solidFill>
              </a:rPr>
              <a:t>Już </a:t>
            </a:r>
            <a:r>
              <a:rPr lang="pl-PL" sz="2000" dirty="0">
                <a:solidFill>
                  <a:srgbClr val="FFFFFF"/>
                </a:solidFill>
              </a:rPr>
              <a:t>piąty raz mieliśmy zaszczyt gościć naszych przyjaciół na dyktandzie, choć tym razem miejsca użyczył nam </a:t>
            </a:r>
            <a:r>
              <a:rPr lang="pl-PL" sz="2000" dirty="0" smtClean="0">
                <a:solidFill>
                  <a:srgbClr val="FFFFFF"/>
                </a:solidFill>
              </a:rPr>
              <a:t>Urząd Miasta Skoczów - </a:t>
            </a:r>
            <a:r>
              <a:rPr lang="pl-PL" sz="2000" dirty="0">
                <a:solidFill>
                  <a:srgbClr val="FFFFFF"/>
                </a:solidFill>
              </a:rPr>
              <a:t>pierwszy raz pisaliśmy w świetnie nagłośnionym Teatrze Elektrycznym.  Do konkurencji zgłosiło się 48 śmiałków, choć z różnych przyczyn do pisania przystąpiło nieco mniej osób. </a:t>
            </a:r>
            <a:r>
              <a:rPr lang="pl-PL" sz="2000" dirty="0" smtClean="0">
                <a:solidFill>
                  <a:srgbClr val="FFFFFF"/>
                </a:solidFill>
              </a:rPr>
              <a:t>Jak </a:t>
            </a:r>
            <a:r>
              <a:rPr lang="pl-PL" sz="2000" dirty="0">
                <a:solidFill>
                  <a:srgbClr val="FFFFFF"/>
                </a:solidFill>
              </a:rPr>
              <a:t>co roku impreza bardzo się udała, to głównie za sprawą gości, </a:t>
            </a:r>
            <a:r>
              <a:rPr lang="pl-PL" sz="2000" dirty="0" smtClean="0">
                <a:solidFill>
                  <a:srgbClr val="FFFFFF"/>
                </a:solidFill>
              </a:rPr>
              <a:t>którzy. </a:t>
            </a:r>
            <a:r>
              <a:rPr lang="pl-PL" sz="2000" dirty="0">
                <a:solidFill>
                  <a:srgbClr val="FFFFFF"/>
                </a:solidFill>
              </a:rPr>
              <a:t>mimo rywalizacji, imprezę traktowali  przede wszystkim jako zabawę , a </a:t>
            </a:r>
            <a:r>
              <a:rPr lang="pl-PL" sz="2000" dirty="0" smtClean="0">
                <a:solidFill>
                  <a:srgbClr val="FFFFFF"/>
                </a:solidFill>
              </a:rPr>
              <a:t>o </a:t>
            </a:r>
            <a:r>
              <a:rPr lang="pl-PL" sz="2000" dirty="0">
                <a:solidFill>
                  <a:srgbClr val="FFFFFF"/>
                </a:solidFill>
              </a:rPr>
              <a:t>to przecież chodzi. </a:t>
            </a:r>
          </a:p>
        </p:txBody>
      </p:sp>
      <p:sp>
        <p:nvSpPr>
          <p:cNvPr id="5" name="Prostokąt 4"/>
          <p:cNvSpPr/>
          <p:nvPr/>
        </p:nvSpPr>
        <p:spPr>
          <a:xfrm>
            <a:off x="2501900" y="225207"/>
            <a:ext cx="6313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FFFFFF"/>
                </a:solidFill>
              </a:rPr>
              <a:t>V Skoczowskie Dyktando  </a:t>
            </a:r>
            <a:r>
              <a:rPr lang="pl-PL" sz="2400" b="1" i="1" dirty="0">
                <a:solidFill>
                  <a:srgbClr val="FFFFFF"/>
                </a:solidFill>
              </a:rPr>
              <a:t>Diamentowa Ósemka</a:t>
            </a:r>
            <a:r>
              <a:rPr lang="pl-PL" sz="2400" b="1" dirty="0">
                <a:solidFill>
                  <a:srgbClr val="FFFFFF"/>
                </a:solidFill>
              </a:rPr>
              <a:t>!</a:t>
            </a:r>
          </a:p>
        </p:txBody>
      </p:sp>
      <p:pic>
        <p:nvPicPr>
          <p:cNvPr id="7" name="Obraz 6" descr="Zrzut ekranu 2015-01-18 o 12.08.1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69" y="1665287"/>
            <a:ext cx="3092964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1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700" b="1" dirty="0" smtClean="0">
                <a:solidFill>
                  <a:srgbClr val="4F6228"/>
                </a:solidFill>
              </a:rPr>
              <a:t>6 </a:t>
            </a:r>
            <a:endParaRPr kumimoji="0" lang="pl-PL" sz="1700" b="1" dirty="0">
              <a:solidFill>
                <a:srgbClr val="4F6228"/>
              </a:solidFill>
            </a:endParaRPr>
          </a:p>
          <a:p>
            <a:pPr algn="ctr" eaLnBrk="1" hangingPunct="1"/>
            <a:r>
              <a:rPr kumimoji="0" lang="pl-PL" sz="1700" b="1" dirty="0">
                <a:solidFill>
                  <a:srgbClr val="4F6228"/>
                </a:solidFill>
              </a:rPr>
              <a:t>października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konkurs gminny</a:t>
            </a: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2102815B-AB2C-8043-9F22-D8DA435E8E4B}" type="slidenum">
              <a:rPr kumimoji="0" lang="pl-PL">
                <a:solidFill>
                  <a:srgbClr val="B9CDE5"/>
                </a:solidFill>
              </a:rPr>
              <a:pPr eaLnBrk="1" hangingPunct="1"/>
              <a:t>11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3" name="Prostokąt 2"/>
          <p:cNvSpPr/>
          <p:nvPr/>
        </p:nvSpPr>
        <p:spPr>
          <a:xfrm>
            <a:off x="2932180" y="2480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b="1" dirty="0">
                <a:solidFill>
                  <a:srgbClr val="FFFFFF"/>
                </a:solidFill>
              </a:rPr>
              <a:t>WYNIKI V SKOCZOWSKIEGO </a:t>
            </a:r>
            <a:r>
              <a:rPr lang="pl-PL" b="1" dirty="0" smtClean="0">
                <a:solidFill>
                  <a:srgbClr val="FFFFFF"/>
                </a:solidFill>
              </a:rPr>
              <a:t>DYKTANDA</a:t>
            </a:r>
            <a:endParaRPr lang="pl-PL" b="1" dirty="0">
              <a:solidFill>
                <a:srgbClr val="FFFFFF"/>
              </a:solidFill>
            </a:endParaRPr>
          </a:p>
          <a:p>
            <a:pPr algn="ctr"/>
            <a:r>
              <a:rPr lang="pl-PL" b="1" dirty="0">
                <a:solidFill>
                  <a:srgbClr val="FFFFFF"/>
                </a:solidFill>
              </a:rPr>
              <a:t>„DIAMENTOWA </a:t>
            </a:r>
            <a:r>
              <a:rPr lang="pl-PL" b="1" dirty="0" smtClean="0">
                <a:solidFill>
                  <a:srgbClr val="FFFFFF"/>
                </a:solidFill>
              </a:rPr>
              <a:t>ÓSEMKA”</a:t>
            </a:r>
            <a:endParaRPr lang="pl-PL" b="1" dirty="0">
              <a:solidFill>
                <a:srgbClr val="FFFFFF"/>
              </a:solidFill>
            </a:endParaRPr>
          </a:p>
        </p:txBody>
      </p:sp>
      <p:sp>
        <p:nvSpPr>
          <p:cNvPr id="4" name="PoleTekstowe 3"/>
          <p:cNvSpPr txBox="1"/>
          <p:nvPr/>
        </p:nvSpPr>
        <p:spPr>
          <a:xfrm>
            <a:off x="2673848" y="1107062"/>
            <a:ext cx="58746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Skoczowski Mistrz Ortografii  -  MONIKA TERBAK</a:t>
            </a:r>
          </a:p>
          <a:p>
            <a:endParaRPr lang="pl-PL" dirty="0">
              <a:solidFill>
                <a:srgbClr val="FFFFFF"/>
              </a:solidFill>
            </a:endParaRPr>
          </a:p>
          <a:p>
            <a:r>
              <a:rPr lang="pl-PL" dirty="0">
                <a:solidFill>
                  <a:srgbClr val="FFFFFF"/>
                </a:solidFill>
              </a:rPr>
              <a:t>Skoczowski I Wicemistrz Ortografii – EUGENIUSZ SKARWECKI </a:t>
            </a:r>
          </a:p>
          <a:p>
            <a:endParaRPr lang="pl-PL" dirty="0">
              <a:solidFill>
                <a:srgbClr val="FFFFFF"/>
              </a:solidFill>
            </a:endParaRPr>
          </a:p>
          <a:p>
            <a:r>
              <a:rPr lang="pl-PL" dirty="0">
                <a:solidFill>
                  <a:srgbClr val="FFFFFF"/>
                </a:solidFill>
              </a:rPr>
              <a:t>Wicemistrz Ortografii – BARBARA KABIESZ</a:t>
            </a:r>
          </a:p>
        </p:txBody>
      </p:sp>
      <p:pic>
        <p:nvPicPr>
          <p:cNvPr id="2" name="Obraz 1" descr="Zrzut ekranu 2015-01-18 o 12.10.3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180" y="2705342"/>
            <a:ext cx="5211216" cy="3466802"/>
          </a:xfrm>
          <a:prstGeom prst="rect">
            <a:avLst/>
          </a:prstGeom>
        </p:spPr>
      </p:pic>
      <p:sp>
        <p:nvSpPr>
          <p:cNvPr id="7" name="PoleTekstowe 6"/>
          <p:cNvSpPr txBox="1"/>
          <p:nvPr/>
        </p:nvSpPr>
        <p:spPr>
          <a:xfrm>
            <a:off x="4055335" y="6413698"/>
            <a:ext cx="2916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rgbClr val="FFFFFF"/>
                </a:solidFill>
              </a:rPr>
              <a:t>Wszystkie zdjęcia – B. Kukucz – OX.PL</a:t>
            </a:r>
            <a:endParaRPr lang="pl-PL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5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700" b="1" dirty="0" smtClean="0">
                <a:solidFill>
                  <a:srgbClr val="4F6228"/>
                </a:solidFill>
              </a:rPr>
              <a:t>6 </a:t>
            </a:r>
            <a:endParaRPr kumimoji="0" lang="pl-PL" sz="1700" b="1" dirty="0">
              <a:solidFill>
                <a:srgbClr val="4F6228"/>
              </a:solidFill>
            </a:endParaRPr>
          </a:p>
          <a:p>
            <a:pPr algn="ctr" eaLnBrk="1" hangingPunct="1"/>
            <a:r>
              <a:rPr kumimoji="0" lang="pl-PL" sz="1700" b="1" dirty="0">
                <a:solidFill>
                  <a:srgbClr val="4F6228"/>
                </a:solidFill>
              </a:rPr>
              <a:t>października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konkurs gminny</a:t>
            </a:r>
          </a:p>
        </p:txBody>
      </p:sp>
      <p:sp>
        <p:nvSpPr>
          <p:cNvPr id="9220" name="PoleTekstowe 12"/>
          <p:cNvSpPr txBox="1">
            <a:spLocks noChangeArrowheads="1"/>
          </p:cNvSpPr>
          <p:nvPr/>
        </p:nvSpPr>
        <p:spPr bwMode="auto">
          <a:xfrm>
            <a:off x="2105656" y="695505"/>
            <a:ext cx="6313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/>
            <a:r>
              <a:rPr lang="pl-PL" b="1" dirty="0">
                <a:solidFill>
                  <a:srgbClr val="FFFFFF"/>
                </a:solidFill>
              </a:rPr>
              <a:t>„DIAMENTOWA ÓSEMKA</a:t>
            </a:r>
            <a:r>
              <a:rPr lang="pl-PL" b="1" dirty="0" smtClean="0">
                <a:solidFill>
                  <a:srgbClr val="FFFFFF"/>
                </a:solidFill>
              </a:rPr>
              <a:t>” dla młodzieży</a:t>
            </a:r>
            <a:endParaRPr lang="pl-PL" b="1" dirty="0">
              <a:solidFill>
                <a:srgbClr val="FFFFFF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2102815B-AB2C-8043-9F22-D8DA435E8E4B}" type="slidenum">
              <a:rPr kumimoji="0" lang="pl-PL">
                <a:solidFill>
                  <a:srgbClr val="B9CDE5"/>
                </a:solidFill>
              </a:rPr>
              <a:pPr eaLnBrk="1" hangingPunct="1"/>
              <a:t>12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3" name="Prostokąt 2"/>
          <p:cNvSpPr/>
          <p:nvPr/>
        </p:nvSpPr>
        <p:spPr>
          <a:xfrm>
            <a:off x="2932180" y="31311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b="1" dirty="0">
                <a:solidFill>
                  <a:srgbClr val="FFFFFF"/>
                </a:solidFill>
              </a:rPr>
              <a:t>WYNIKI V SKOCZOWSKIEGO </a:t>
            </a:r>
            <a:r>
              <a:rPr lang="pl-PL" b="1" dirty="0" smtClean="0">
                <a:solidFill>
                  <a:srgbClr val="FFFFFF"/>
                </a:solidFill>
              </a:rPr>
              <a:t>DYKTANDA cd.</a:t>
            </a:r>
            <a:endParaRPr lang="pl-PL" b="1" dirty="0">
              <a:solidFill>
                <a:srgbClr val="FFFFFF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021308" y="4046843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Kategoria: </a:t>
            </a:r>
            <a:r>
              <a:rPr lang="pl-PL" dirty="0" smtClean="0">
                <a:solidFill>
                  <a:srgbClr val="FFFFFF"/>
                </a:solidFill>
              </a:rPr>
              <a:t>Gimnazjum</a:t>
            </a:r>
            <a:endParaRPr lang="pl-PL" dirty="0">
              <a:solidFill>
                <a:srgbClr val="FFFFFF"/>
              </a:solidFill>
            </a:endParaRPr>
          </a:p>
          <a:p>
            <a:r>
              <a:rPr lang="pl-PL" dirty="0">
                <a:solidFill>
                  <a:srgbClr val="FFFFFF"/>
                </a:solidFill>
              </a:rPr>
              <a:t>I miejsce - Natalia Folek - G1 Skoczów</a:t>
            </a:r>
          </a:p>
          <a:p>
            <a:r>
              <a:rPr lang="pl-PL" dirty="0">
                <a:solidFill>
                  <a:srgbClr val="FFFFFF"/>
                </a:solidFill>
              </a:rPr>
              <a:t>II miejsce - Dawid Hofman G4 Skoczów</a:t>
            </a:r>
          </a:p>
          <a:p>
            <a:r>
              <a:rPr lang="pl-PL" dirty="0">
                <a:solidFill>
                  <a:srgbClr val="FFFFFF"/>
                </a:solidFill>
              </a:rPr>
              <a:t>III miejsce - Monika Wiech G4 Skoczów</a:t>
            </a:r>
          </a:p>
          <a:p>
            <a:r>
              <a:rPr lang="pl-PL" dirty="0">
                <a:solidFill>
                  <a:srgbClr val="FFFFFF"/>
                </a:solidFill>
              </a:rPr>
              <a:t>Kategoria SP</a:t>
            </a:r>
            <a:r>
              <a:rPr lang="pl-PL" dirty="0" smtClean="0">
                <a:solidFill>
                  <a:srgbClr val="FFFFFF"/>
                </a:solidFill>
              </a:rPr>
              <a:t>:</a:t>
            </a:r>
            <a:endParaRPr lang="pl-PL" dirty="0">
              <a:solidFill>
                <a:srgbClr val="FFFFFF"/>
              </a:solidFill>
            </a:endParaRPr>
          </a:p>
          <a:p>
            <a:r>
              <a:rPr lang="pl-PL" dirty="0">
                <a:solidFill>
                  <a:srgbClr val="FFFFFF"/>
                </a:solidFill>
              </a:rPr>
              <a:t>I miejsce - Michalina Kania SP 1 Skoczów</a:t>
            </a:r>
          </a:p>
          <a:p>
            <a:r>
              <a:rPr lang="pl-PL" dirty="0">
                <a:solidFill>
                  <a:srgbClr val="FFFFFF"/>
                </a:solidFill>
              </a:rPr>
              <a:t>II miejsce - Roksana Kukla SP 8 Skoczów</a:t>
            </a:r>
          </a:p>
          <a:p>
            <a:r>
              <a:rPr lang="pl-PL" dirty="0">
                <a:solidFill>
                  <a:srgbClr val="FFFFFF"/>
                </a:solidFill>
              </a:rPr>
              <a:t>III miejsce - Michalina Pagieła SP 7 Pogórze</a:t>
            </a:r>
          </a:p>
        </p:txBody>
      </p:sp>
      <p:pic>
        <p:nvPicPr>
          <p:cNvPr id="2" name="Obraz 1" descr="Zrzut ekranu 2015-01-18 o 12.07.4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706" y="1347097"/>
            <a:ext cx="3562344" cy="239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9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700" b="1" dirty="0" smtClean="0">
                <a:solidFill>
                  <a:srgbClr val="4F6228"/>
                </a:solidFill>
              </a:rPr>
              <a:t>6 </a:t>
            </a:r>
            <a:endParaRPr kumimoji="0" lang="pl-PL" sz="1700" b="1" dirty="0">
              <a:solidFill>
                <a:srgbClr val="4F6228"/>
              </a:solidFill>
            </a:endParaRPr>
          </a:p>
          <a:p>
            <a:pPr algn="ctr" eaLnBrk="1" hangingPunct="1"/>
            <a:r>
              <a:rPr kumimoji="0" lang="pl-PL" sz="1700" b="1" dirty="0">
                <a:solidFill>
                  <a:srgbClr val="4F6228"/>
                </a:solidFill>
              </a:rPr>
              <a:t>października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konkurs gminny</a:t>
            </a:r>
          </a:p>
        </p:txBody>
      </p:sp>
      <p:sp>
        <p:nvSpPr>
          <p:cNvPr id="9220" name="PoleTekstowe 12"/>
          <p:cNvSpPr txBox="1">
            <a:spLocks noChangeArrowheads="1"/>
          </p:cNvSpPr>
          <p:nvPr/>
        </p:nvSpPr>
        <p:spPr bwMode="auto">
          <a:xfrm>
            <a:off x="2501900" y="2922588"/>
            <a:ext cx="6313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endParaRPr kumimoji="0" lang="pl-PL"/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2102815B-AB2C-8043-9F22-D8DA435E8E4B}" type="slidenum">
              <a:rPr kumimoji="0" lang="pl-PL">
                <a:solidFill>
                  <a:srgbClr val="B9CDE5"/>
                </a:solidFill>
              </a:rPr>
              <a:pPr eaLnBrk="1" hangingPunct="1"/>
              <a:t>13</a:t>
            </a:fld>
            <a:endParaRPr kumimoji="0" lang="pl-PL" dirty="0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5" name="Prostokąt 4"/>
          <p:cNvSpPr/>
          <p:nvPr/>
        </p:nvSpPr>
        <p:spPr>
          <a:xfrm>
            <a:off x="2501900" y="225207"/>
            <a:ext cx="6313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FFFFFF"/>
                </a:solidFill>
              </a:rPr>
              <a:t>V Skoczowskie Dyktando  </a:t>
            </a:r>
            <a:r>
              <a:rPr lang="pl-PL" sz="2400" b="1" i="1" dirty="0">
                <a:solidFill>
                  <a:srgbClr val="FFFFFF"/>
                </a:solidFill>
              </a:rPr>
              <a:t>Diamentowa </a:t>
            </a:r>
            <a:r>
              <a:rPr lang="pl-PL" sz="2400" b="1" i="1" dirty="0" smtClean="0">
                <a:solidFill>
                  <a:srgbClr val="FFFFFF"/>
                </a:solidFill>
              </a:rPr>
              <a:t>Ósemka</a:t>
            </a:r>
            <a:endParaRPr lang="pl-PL" sz="2400" b="1" dirty="0">
              <a:solidFill>
                <a:srgbClr val="FFFFFF"/>
              </a:solidFill>
            </a:endParaRPr>
          </a:p>
        </p:txBody>
      </p:sp>
      <p:sp>
        <p:nvSpPr>
          <p:cNvPr id="4" name="PoleTekstowe 3"/>
          <p:cNvSpPr txBox="1"/>
          <p:nvPr/>
        </p:nvSpPr>
        <p:spPr>
          <a:xfrm>
            <a:off x="4623527" y="686872"/>
            <a:ext cx="124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w mediach</a:t>
            </a:r>
            <a:endParaRPr lang="pl-PL" dirty="0">
              <a:solidFill>
                <a:srgbClr val="FFFFFF"/>
              </a:solidFill>
            </a:endParaRPr>
          </a:p>
        </p:txBody>
      </p:sp>
      <p:pic>
        <p:nvPicPr>
          <p:cNvPr id="8" name="Obraz 7" descr="Zrzut ekranu 2015-01-18 o 14.49.5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900" y="4130234"/>
            <a:ext cx="1887214" cy="2367014"/>
          </a:xfrm>
          <a:prstGeom prst="rect">
            <a:avLst/>
          </a:prstGeom>
        </p:spPr>
      </p:pic>
      <p:pic>
        <p:nvPicPr>
          <p:cNvPr id="9" name="Obraz 8" descr="Zrzut ekranu 2015-01-18 o 14.49.1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488" y="1226530"/>
            <a:ext cx="2373039" cy="2377095"/>
          </a:xfrm>
          <a:prstGeom prst="rect">
            <a:avLst/>
          </a:prstGeom>
        </p:spPr>
      </p:pic>
      <p:pic>
        <p:nvPicPr>
          <p:cNvPr id="10" name="Obraz 9" descr="Zrzut ekranu 2015-01-18 o 14.50.4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095" y="2602904"/>
            <a:ext cx="3797905" cy="1672472"/>
          </a:xfrm>
          <a:prstGeom prst="rect">
            <a:avLst/>
          </a:prstGeom>
        </p:spPr>
      </p:pic>
      <p:sp>
        <p:nvSpPr>
          <p:cNvPr id="12" name="PoleTekstowe 11"/>
          <p:cNvSpPr txBox="1"/>
          <p:nvPr/>
        </p:nvSpPr>
        <p:spPr>
          <a:xfrm>
            <a:off x="4741333" y="1226530"/>
            <a:ext cx="430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u="sng" dirty="0">
                <a:solidFill>
                  <a:srgbClr val="FFFFFF"/>
                </a:solidFill>
                <a:hlinkClick r:id="rId5"/>
              </a:rPr>
              <a:t>http://gazetacodzienna.pl/artykul/kultura/skoczow-zbliza-sie-v-edycja-skoczowskiego-dyktanda</a:t>
            </a:r>
            <a:endParaRPr lang="pl-PL" sz="1400" dirty="0">
              <a:solidFill>
                <a:srgbClr val="FFFFFF"/>
              </a:solidFill>
            </a:endParaRPr>
          </a:p>
        </p:txBody>
      </p:sp>
      <p:sp>
        <p:nvSpPr>
          <p:cNvPr id="14" name="PoleTekstowe 13"/>
          <p:cNvSpPr txBox="1"/>
          <p:nvPr/>
        </p:nvSpPr>
        <p:spPr>
          <a:xfrm>
            <a:off x="4838095" y="4296886"/>
            <a:ext cx="37616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u="sng" dirty="0">
                <a:hlinkClick r:id="rId6"/>
              </a:rPr>
              <a:t>http://gwiazdkacieszynska.pl/strona-diamentowa_osemka_smialkow_przybywa.html</a:t>
            </a:r>
          </a:p>
          <a:p>
            <a:endParaRPr lang="pl-PL" sz="1400" dirty="0"/>
          </a:p>
        </p:txBody>
      </p:sp>
      <p:sp>
        <p:nvSpPr>
          <p:cNvPr id="15" name="PoleTekstowe 14"/>
          <p:cNvSpPr txBox="1"/>
          <p:nvPr/>
        </p:nvSpPr>
        <p:spPr>
          <a:xfrm>
            <a:off x="4623527" y="5758584"/>
            <a:ext cx="39454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u="sng" dirty="0">
                <a:hlinkClick r:id="rId7"/>
              </a:rPr>
              <a:t>http://www.fotoreportaz.ox.pl/fotoreportaz,7112,v-skoczowskie-dyktando-diamentowa-osemka-.html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61809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700" b="1" dirty="0">
                <a:solidFill>
                  <a:schemeClr val="accent3">
                    <a:lumMod val="50000"/>
                  </a:schemeClr>
                </a:solidFill>
              </a:rPr>
              <a:t>7 i 8 </a:t>
            </a:r>
          </a:p>
          <a:p>
            <a:pPr algn="ctr" eaLnBrk="1" hangingPunct="1"/>
            <a:r>
              <a:rPr kumimoji="0" lang="pl-PL" sz="1700" b="1" dirty="0">
                <a:solidFill>
                  <a:schemeClr val="accent3">
                    <a:lumMod val="50000"/>
                  </a:schemeClr>
                </a:solidFill>
              </a:rPr>
              <a:t>października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SU</a:t>
            </a:r>
          </a:p>
        </p:txBody>
      </p:sp>
      <p:sp>
        <p:nvSpPr>
          <p:cNvPr id="18436" name="PoleTekstowe 12"/>
          <p:cNvSpPr txBox="1">
            <a:spLocks noChangeArrowheads="1"/>
          </p:cNvSpPr>
          <p:nvPr/>
        </p:nvSpPr>
        <p:spPr bwMode="auto">
          <a:xfrm>
            <a:off x="2501900" y="2981325"/>
            <a:ext cx="6313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endParaRPr kumimoji="0" lang="pl-PL"/>
          </a:p>
        </p:txBody>
      </p:sp>
      <p:sp useBgFill="1">
        <p:nvSpPr>
          <p:cNvPr id="14" name="PoleTekstowe 13"/>
          <p:cNvSpPr txBox="1"/>
          <p:nvPr/>
        </p:nvSpPr>
        <p:spPr>
          <a:xfrm>
            <a:off x="2273300" y="446088"/>
            <a:ext cx="6294438" cy="1160462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3000" b="1" dirty="0">
                <a:solidFill>
                  <a:schemeClr val="bg1"/>
                </a:solidFill>
              </a:rPr>
              <a:t>Wybory do Rady SU</a:t>
            </a:r>
          </a:p>
          <a:p>
            <a:pPr algn="ctr" eaLnBrk="1" hangingPunct="1"/>
            <a:r>
              <a:rPr kumimoji="0" lang="pl-PL" sz="3000" b="1" dirty="0">
                <a:solidFill>
                  <a:schemeClr val="bg1"/>
                </a:solidFill>
              </a:rPr>
              <a:t> Gimnazjum i Szkoły Podstawowej</a:t>
            </a:r>
          </a:p>
        </p:txBody>
      </p:sp>
      <p:sp useBgFill="1">
        <p:nvSpPr>
          <p:cNvPr id="17" name="PoleTekstowe 16"/>
          <p:cNvSpPr txBox="1"/>
          <p:nvPr/>
        </p:nvSpPr>
        <p:spPr>
          <a:xfrm>
            <a:off x="2273300" y="1917700"/>
            <a:ext cx="6518275" cy="4256088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pl-PL" sz="2400" b="1" dirty="0">
                <a:solidFill>
                  <a:schemeClr val="bg1"/>
                </a:solidFill>
              </a:rPr>
              <a:t>Gimnazjaliści wybrali:</a:t>
            </a:r>
          </a:p>
          <a:p>
            <a:pPr eaLnBrk="1" hangingPunct="1"/>
            <a:endParaRPr lang="cs-CZ" sz="1400" b="1" dirty="0">
              <a:solidFill>
                <a:schemeClr val="bg1"/>
              </a:solidFill>
            </a:endParaRPr>
          </a:p>
          <a:p>
            <a:pPr eaLnBrk="1" hangingPunct="1"/>
            <a:r>
              <a:rPr lang="pl-PL" sz="2400" b="1" dirty="0">
                <a:solidFill>
                  <a:schemeClr val="bg1"/>
                </a:solidFill>
              </a:rPr>
              <a:t>	</a:t>
            </a:r>
            <a:r>
              <a:rPr lang="pl-PL" sz="2400" b="1" dirty="0" smtClean="0">
                <a:solidFill>
                  <a:schemeClr val="bg1"/>
                </a:solidFill>
              </a:rPr>
              <a:t>Paulę Gołębiewską – </a:t>
            </a:r>
            <a:r>
              <a:rPr lang="pl-PL" sz="2400" b="1" dirty="0">
                <a:solidFill>
                  <a:schemeClr val="bg1"/>
                </a:solidFill>
              </a:rPr>
              <a:t>przewodniczącą,</a:t>
            </a:r>
            <a:endParaRPr lang="cs-CZ" sz="2400" b="1" dirty="0">
              <a:solidFill>
                <a:schemeClr val="bg1"/>
              </a:solidFill>
            </a:endParaRPr>
          </a:p>
          <a:p>
            <a:pPr eaLnBrk="1" hangingPunct="1"/>
            <a:r>
              <a:rPr lang="pl-PL" sz="2400" b="1" dirty="0">
                <a:solidFill>
                  <a:schemeClr val="bg1"/>
                </a:solidFill>
              </a:rPr>
              <a:t>	</a:t>
            </a:r>
            <a:r>
              <a:rPr lang="pl-PL" sz="2400" b="1" dirty="0" smtClean="0">
                <a:solidFill>
                  <a:schemeClr val="bg1"/>
                </a:solidFill>
              </a:rPr>
              <a:t>Sandrę Olmę – zast. </a:t>
            </a:r>
            <a:r>
              <a:rPr lang="pl-PL" sz="2400" b="1" dirty="0">
                <a:solidFill>
                  <a:schemeClr val="bg1"/>
                </a:solidFill>
              </a:rPr>
              <a:t>przew.</a:t>
            </a:r>
            <a:endParaRPr lang="pl-PL" sz="2400" b="1" dirty="0">
              <a:solidFill>
                <a:schemeClr val="bg1"/>
              </a:solidFill>
              <a:ea typeface="ＭＳ 明朝" charset="0"/>
              <a:cs typeface="Times New Roman" charset="0"/>
            </a:endParaRPr>
          </a:p>
          <a:p>
            <a:pPr eaLnBrk="1" hangingPunct="1"/>
            <a:endParaRPr lang="pl-PL" sz="2400" b="1" dirty="0">
              <a:solidFill>
                <a:schemeClr val="bg1"/>
              </a:solidFill>
            </a:endParaRPr>
          </a:p>
          <a:p>
            <a:pPr eaLnBrk="1" hangingPunct="1"/>
            <a:endParaRPr lang="pl-PL" sz="2400" b="1" dirty="0">
              <a:solidFill>
                <a:schemeClr val="bg1"/>
              </a:solidFill>
            </a:endParaRPr>
          </a:p>
          <a:p>
            <a:pPr eaLnBrk="1" hangingPunct="1"/>
            <a:r>
              <a:rPr lang="pl-PL" sz="2400" b="1" dirty="0">
                <a:solidFill>
                  <a:schemeClr val="bg1"/>
                </a:solidFill>
              </a:rPr>
              <a:t>Uczniowie SP wybrali</a:t>
            </a:r>
            <a:r>
              <a:rPr lang="pl-PL" sz="2400" b="1" dirty="0" smtClean="0">
                <a:solidFill>
                  <a:schemeClr val="bg1"/>
                </a:solidFill>
              </a:rPr>
              <a:t>:</a:t>
            </a:r>
          </a:p>
          <a:p>
            <a:pPr eaLnBrk="1" hangingPunct="1"/>
            <a:r>
              <a:rPr lang="pl-PL" sz="2400" b="1" dirty="0" smtClean="0">
                <a:solidFill>
                  <a:schemeClr val="bg1"/>
                </a:solidFill>
              </a:rPr>
              <a:t>	Ewę Matuszkę – przewodniczącą</a:t>
            </a:r>
          </a:p>
          <a:p>
            <a:pPr eaLnBrk="1" hangingPunct="1"/>
            <a:r>
              <a:rPr lang="pl-PL" sz="2400" b="1" dirty="0" smtClean="0">
                <a:solidFill>
                  <a:schemeClr val="bg1"/>
                </a:solidFill>
              </a:rPr>
              <a:t>	Tymoteusza Dadoka – zast. przew.</a:t>
            </a:r>
            <a:endParaRPr lang="cs-CZ" sz="1400" b="1" dirty="0">
              <a:solidFill>
                <a:schemeClr val="bg1"/>
              </a:solidFill>
            </a:endParaRPr>
          </a:p>
          <a:p>
            <a:pPr eaLnBrk="1" hangingPunct="1"/>
            <a:r>
              <a:rPr lang="pl-PL" sz="2400" b="1" dirty="0">
                <a:solidFill>
                  <a:schemeClr val="bg1"/>
                </a:solidFill>
              </a:rPr>
              <a:t>		</a:t>
            </a:r>
            <a:endParaRPr kumimoji="0" lang="pl-PL" sz="2400" b="1" dirty="0">
              <a:solidFill>
                <a:schemeClr val="bg1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E0CD8F28-BB46-8C4B-9A37-D9EAE660AD0B}" type="slidenum">
              <a:rPr kumimoji="0" lang="pl-PL">
                <a:solidFill>
                  <a:srgbClr val="B9CDE5"/>
                </a:solidFill>
              </a:rPr>
              <a:pPr eaLnBrk="1" hangingPunct="1"/>
              <a:t>14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ZS nr 1 Skoczów </a:t>
            </a:r>
            <a:r>
              <a:rPr lang="pl-PL" sz="1400" b="1" dirty="0" smtClean="0">
                <a:solidFill>
                  <a:schemeClr val="accent3">
                    <a:lumMod val="50000"/>
                  </a:schemeClr>
                </a:solidFill>
              </a:rPr>
              <a:t>2014/15</a:t>
            </a:r>
            <a:endParaRPr lang="pl-PL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semestr 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700" b="1" dirty="0" smtClean="0">
                <a:solidFill>
                  <a:srgbClr val="4F6228"/>
                </a:solidFill>
              </a:rPr>
              <a:t>11 </a:t>
            </a:r>
            <a:endParaRPr kumimoji="0" lang="pl-PL" sz="1700" b="1" dirty="0">
              <a:solidFill>
                <a:srgbClr val="4F6228"/>
              </a:solidFill>
            </a:endParaRPr>
          </a:p>
          <a:p>
            <a:pPr algn="ctr" eaLnBrk="1" hangingPunct="1"/>
            <a:r>
              <a:rPr kumimoji="0" lang="pl-PL" sz="1700" b="1" dirty="0">
                <a:solidFill>
                  <a:srgbClr val="4F6228"/>
                </a:solidFill>
              </a:rPr>
              <a:t>października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rajd</a:t>
            </a:r>
            <a:endParaRPr kumimoji="0" lang="pl-PL" sz="1400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2102815B-AB2C-8043-9F22-D8DA435E8E4B}" type="slidenum">
              <a:rPr kumimoji="0" lang="pl-PL">
                <a:solidFill>
                  <a:srgbClr val="B9CDE5"/>
                </a:solidFill>
              </a:rPr>
              <a:pPr eaLnBrk="1" hangingPunct="1"/>
              <a:t>15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2" name="Prostokąt 1"/>
          <p:cNvSpPr/>
          <p:nvPr/>
        </p:nvSpPr>
        <p:spPr>
          <a:xfrm>
            <a:off x="6011333" y="1864687"/>
            <a:ext cx="284238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FFFFFF"/>
                </a:solidFill>
              </a:rPr>
              <a:t>11 </a:t>
            </a:r>
            <a:r>
              <a:rPr lang="pl-PL" sz="2000" dirty="0" smtClean="0">
                <a:solidFill>
                  <a:srgbClr val="FFFFFF"/>
                </a:solidFill>
              </a:rPr>
              <a:t>października </a:t>
            </a:r>
            <a:r>
              <a:rPr lang="pl-PL" sz="2000" dirty="0">
                <a:solidFill>
                  <a:srgbClr val="FFFFFF"/>
                </a:solidFill>
              </a:rPr>
              <a:t>2014 w </a:t>
            </a:r>
            <a:r>
              <a:rPr lang="pl-PL" sz="2000" dirty="0" smtClean="0">
                <a:solidFill>
                  <a:srgbClr val="FFFFFF"/>
                </a:solidFill>
              </a:rPr>
              <a:t>piękną, </a:t>
            </a:r>
            <a:r>
              <a:rPr lang="pl-PL" sz="2000" dirty="0">
                <a:solidFill>
                  <a:srgbClr val="FFFFFF"/>
                </a:solidFill>
              </a:rPr>
              <a:t>słoneczną sobotę, udaliśmy </a:t>
            </a:r>
            <a:r>
              <a:rPr lang="pl-PL" sz="2000" dirty="0" smtClean="0">
                <a:solidFill>
                  <a:srgbClr val="FFFFFF"/>
                </a:solidFill>
              </a:rPr>
              <a:t>się </a:t>
            </a:r>
            <a:r>
              <a:rPr lang="pl-PL" sz="2000" dirty="0">
                <a:solidFill>
                  <a:srgbClr val="FFFFFF"/>
                </a:solidFill>
              </a:rPr>
              <a:t>z grupą Szkolnego Koła PTTK na wycieczkę górską do Wisły. Naszym celem była góra Kamienny. Piękna pogoda, urocze jesienne krajobrazy oraz miła atmosfera złożyły się na bardzo udany dzień.</a:t>
            </a:r>
          </a:p>
        </p:txBody>
      </p:sp>
      <p:sp>
        <p:nvSpPr>
          <p:cNvPr id="7" name="PoleTekstowe 6"/>
          <p:cNvSpPr txBox="1"/>
          <p:nvPr/>
        </p:nvSpPr>
        <p:spPr>
          <a:xfrm>
            <a:off x="3991042" y="421013"/>
            <a:ext cx="2726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solidFill>
                  <a:srgbClr val="FFFFFF"/>
                </a:solidFill>
              </a:rPr>
              <a:t>Jesienny Rajd Górski</a:t>
            </a:r>
          </a:p>
        </p:txBody>
      </p:sp>
      <p:pic>
        <p:nvPicPr>
          <p:cNvPr id="3" name="Obraz 2" descr="Zrzut ekranu 2015-01-18 o 15.01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977" y="1517650"/>
            <a:ext cx="3266129" cy="402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8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700" b="1" dirty="0" smtClean="0">
                <a:solidFill>
                  <a:srgbClr val="4F6228"/>
                </a:solidFill>
              </a:rPr>
              <a:t>14</a:t>
            </a:r>
            <a:endParaRPr kumimoji="0" lang="pl-PL" sz="1700" b="1" dirty="0">
              <a:solidFill>
                <a:srgbClr val="4F6228"/>
              </a:solidFill>
            </a:endParaRPr>
          </a:p>
          <a:p>
            <a:pPr algn="ctr" eaLnBrk="1" hangingPunct="1"/>
            <a:r>
              <a:rPr kumimoji="0" lang="pl-PL" sz="1700" b="1" dirty="0">
                <a:solidFill>
                  <a:srgbClr val="4F6228"/>
                </a:solidFill>
              </a:rPr>
              <a:t>października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Akademia, święto</a:t>
            </a:r>
            <a:endParaRPr kumimoji="0" lang="pl-PL" sz="1400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2102815B-AB2C-8043-9F22-D8DA435E8E4B}" type="slidenum">
              <a:rPr kumimoji="0" lang="pl-PL">
                <a:solidFill>
                  <a:srgbClr val="B9CDE5"/>
                </a:solidFill>
              </a:rPr>
              <a:pPr eaLnBrk="1" hangingPunct="1"/>
              <a:t>16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2" name="Prostokąt 1"/>
          <p:cNvSpPr/>
          <p:nvPr/>
        </p:nvSpPr>
        <p:spPr>
          <a:xfrm>
            <a:off x="2932179" y="609928"/>
            <a:ext cx="5033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DZIEŃ EDUKACJI NARODOWEJ</a:t>
            </a:r>
            <a:endParaRPr lang="pl-PL" sz="2800" b="1" dirty="0">
              <a:solidFill>
                <a:schemeClr val="bg1"/>
              </a:solidFill>
            </a:endParaRPr>
          </a:p>
        </p:txBody>
      </p:sp>
      <p:pic>
        <p:nvPicPr>
          <p:cNvPr id="3" name="Obraz 2" descr="Zrzut ekranu 2015-01-27 o 16.20.1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771" y="1319849"/>
            <a:ext cx="3109260" cy="5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700" b="1" dirty="0" smtClean="0">
                <a:solidFill>
                  <a:srgbClr val="4F6228"/>
                </a:solidFill>
              </a:rPr>
              <a:t>16 </a:t>
            </a:r>
            <a:endParaRPr kumimoji="0" lang="pl-PL" sz="1700" b="1" dirty="0">
              <a:solidFill>
                <a:srgbClr val="4F6228"/>
              </a:solidFill>
            </a:endParaRPr>
          </a:p>
          <a:p>
            <a:pPr algn="ctr" eaLnBrk="1" hangingPunct="1"/>
            <a:r>
              <a:rPr kumimoji="0" lang="pl-PL" sz="1700" b="1" dirty="0">
                <a:solidFill>
                  <a:srgbClr val="4F6228"/>
                </a:solidFill>
              </a:rPr>
              <a:t>października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pasowanie</a:t>
            </a:r>
            <a:endParaRPr kumimoji="0" lang="pl-PL" sz="1400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2102815B-AB2C-8043-9F22-D8DA435E8E4B}" type="slidenum">
              <a:rPr kumimoji="0" lang="pl-PL">
                <a:solidFill>
                  <a:srgbClr val="B9CDE5"/>
                </a:solidFill>
              </a:rPr>
              <a:pPr eaLnBrk="1" hangingPunct="1"/>
              <a:t>17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7" name="PoleTekstowe 6"/>
          <p:cNvSpPr txBox="1"/>
          <p:nvPr/>
        </p:nvSpPr>
        <p:spPr>
          <a:xfrm>
            <a:off x="3130628" y="306029"/>
            <a:ext cx="4704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rgbClr val="FFFFFF"/>
                </a:solidFill>
              </a:rPr>
              <a:t>PASOWANIE PIERWSZOKLASISTÓW 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2228204" y="4256398"/>
            <a:ext cx="64804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l-PL" dirty="0" smtClean="0">
                <a:solidFill>
                  <a:srgbClr val="FFFFFF"/>
                </a:solidFill>
              </a:rPr>
              <a:t>	Dzieci </a:t>
            </a:r>
            <a:r>
              <a:rPr lang="pl-PL" dirty="0">
                <a:solidFill>
                  <a:srgbClr val="FFFFFF"/>
                </a:solidFill>
              </a:rPr>
              <a:t>z pięciu klas 1 złożyły ślubowanie na sztandar szkoły. </a:t>
            </a:r>
            <a:endParaRPr lang="pl-PL" dirty="0" smtClean="0">
              <a:solidFill>
                <a:srgbClr val="FFFFFF"/>
              </a:solidFill>
            </a:endParaRPr>
          </a:p>
          <a:p>
            <a:pPr algn="just"/>
            <a:r>
              <a:rPr lang="pl-PL" dirty="0" smtClean="0">
                <a:solidFill>
                  <a:srgbClr val="FFFFFF"/>
                </a:solidFill>
              </a:rPr>
              <a:t>Następnie </a:t>
            </a:r>
            <a:r>
              <a:rPr lang="pl-PL" dirty="0">
                <a:solidFill>
                  <a:srgbClr val="FFFFFF"/>
                </a:solidFill>
              </a:rPr>
              <a:t>pierwszoklasiści przedstawili program artystyczny, </a:t>
            </a:r>
            <a:endParaRPr lang="pl-PL" dirty="0" smtClean="0">
              <a:solidFill>
                <a:srgbClr val="FFFFFF"/>
              </a:solidFill>
            </a:endParaRPr>
          </a:p>
          <a:p>
            <a:pPr algn="just"/>
            <a:r>
              <a:rPr lang="pl-PL" dirty="0" smtClean="0">
                <a:solidFill>
                  <a:srgbClr val="FFFFFF"/>
                </a:solidFill>
              </a:rPr>
              <a:t>w </a:t>
            </a:r>
            <a:r>
              <a:rPr lang="pl-PL" dirty="0">
                <a:solidFill>
                  <a:srgbClr val="FFFFFF"/>
                </a:solidFill>
              </a:rPr>
              <a:t>czasie którego z ogromnym zaangażowaniem recytowali wiersze, </a:t>
            </a:r>
            <a:endParaRPr lang="pl-PL" dirty="0" smtClean="0">
              <a:solidFill>
                <a:srgbClr val="FFFFFF"/>
              </a:solidFill>
            </a:endParaRPr>
          </a:p>
          <a:p>
            <a:pPr algn="just"/>
            <a:r>
              <a:rPr lang="pl-PL" dirty="0" smtClean="0">
                <a:solidFill>
                  <a:srgbClr val="FFFFFF"/>
                </a:solidFill>
              </a:rPr>
              <a:t>śpiewali </a:t>
            </a:r>
            <a:r>
              <a:rPr lang="pl-PL" dirty="0">
                <a:solidFill>
                  <a:srgbClr val="FFFFFF"/>
                </a:solidFill>
              </a:rPr>
              <a:t>piosenki oraz grali na… gazetach.</a:t>
            </a:r>
          </a:p>
          <a:p>
            <a:pPr algn="just"/>
            <a:r>
              <a:rPr lang="pl-PL" dirty="0">
                <a:solidFill>
                  <a:srgbClr val="FFFFFF"/>
                </a:solidFill>
              </a:rPr>
              <a:t>    </a:t>
            </a:r>
            <a:r>
              <a:rPr lang="pl-PL" dirty="0" smtClean="0">
                <a:solidFill>
                  <a:srgbClr val="FFFFFF"/>
                </a:solidFill>
              </a:rPr>
              <a:t>	Po </a:t>
            </a:r>
            <a:r>
              <a:rPr lang="pl-PL" dirty="0">
                <a:solidFill>
                  <a:srgbClr val="FFFFFF"/>
                </a:solidFill>
              </a:rPr>
              <a:t>części </a:t>
            </a:r>
            <a:r>
              <a:rPr lang="pl-PL" dirty="0" smtClean="0">
                <a:solidFill>
                  <a:srgbClr val="FFFFFF"/>
                </a:solidFill>
              </a:rPr>
              <a:t>artystycznej </a:t>
            </a:r>
            <a:r>
              <a:rPr lang="pl-PL" dirty="0">
                <a:solidFill>
                  <a:srgbClr val="FFFFFF"/>
                </a:solidFill>
              </a:rPr>
              <a:t>każdy z pierwszaków dostąpił </a:t>
            </a:r>
            <a:endParaRPr lang="pl-PL" dirty="0" smtClean="0">
              <a:solidFill>
                <a:srgbClr val="FFFFFF"/>
              </a:solidFill>
            </a:endParaRPr>
          </a:p>
          <a:p>
            <a:pPr algn="just"/>
            <a:r>
              <a:rPr lang="pl-PL" dirty="0" smtClean="0">
                <a:solidFill>
                  <a:srgbClr val="FFFFFF"/>
                </a:solidFill>
              </a:rPr>
              <a:t>zaszczytu </a:t>
            </a:r>
            <a:r>
              <a:rPr lang="pl-PL" dirty="0">
                <a:solidFill>
                  <a:srgbClr val="FFFFFF"/>
                </a:solidFill>
              </a:rPr>
              <a:t>pasowania na ucznia </a:t>
            </a:r>
            <a:r>
              <a:rPr lang="pl-PL" dirty="0" smtClean="0">
                <a:solidFill>
                  <a:srgbClr val="FFFFFF"/>
                </a:solidFill>
              </a:rPr>
              <a:t>dokonanego</a:t>
            </a:r>
          </a:p>
          <a:p>
            <a:pPr algn="just"/>
            <a:r>
              <a:rPr lang="pl-PL" dirty="0" smtClean="0">
                <a:solidFill>
                  <a:srgbClr val="FFFFFF"/>
                </a:solidFill>
              </a:rPr>
              <a:t>symbolicznym </a:t>
            </a:r>
            <a:r>
              <a:rPr lang="pl-PL" dirty="0">
                <a:solidFill>
                  <a:srgbClr val="FFFFFF"/>
                </a:solidFill>
              </a:rPr>
              <a:t>ołówkiem przez Panią dyrektor Halinę Gatner. </a:t>
            </a:r>
            <a:endParaRPr lang="pl-PL" dirty="0" smtClean="0">
              <a:solidFill>
                <a:srgbClr val="FFFFFF"/>
              </a:solidFill>
            </a:endParaRPr>
          </a:p>
          <a:p>
            <a:pPr algn="just"/>
            <a:r>
              <a:rPr lang="pl-PL" dirty="0" smtClean="0">
                <a:solidFill>
                  <a:srgbClr val="FFFFFF"/>
                </a:solidFill>
              </a:rPr>
              <a:t>Do </a:t>
            </a:r>
            <a:r>
              <a:rPr lang="pl-PL" dirty="0">
                <a:solidFill>
                  <a:srgbClr val="FFFFFF"/>
                </a:solidFill>
              </a:rPr>
              <a:t>grona braci uczniowskiej zostało przyjętych </a:t>
            </a:r>
            <a:r>
              <a:rPr lang="pl-PL" u="sng" dirty="0">
                <a:solidFill>
                  <a:srgbClr val="FFFFFF"/>
                </a:solidFill>
              </a:rPr>
              <a:t>95</a:t>
            </a:r>
            <a:r>
              <a:rPr lang="pl-PL" dirty="0">
                <a:solidFill>
                  <a:srgbClr val="FFFFFF"/>
                </a:solidFill>
              </a:rPr>
              <a:t> uczniów. </a:t>
            </a:r>
            <a:endParaRPr lang="pl-PL" dirty="0" smtClean="0">
              <a:solidFill>
                <a:srgbClr val="FFFFFF"/>
              </a:solidFill>
            </a:endParaRPr>
          </a:p>
        </p:txBody>
      </p:sp>
      <p:pic>
        <p:nvPicPr>
          <p:cNvPr id="2" name="Obraz 1" descr="Zrzut ekranu 2015-01-14 o 12.40.29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0628" y="982117"/>
            <a:ext cx="4520473" cy="301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4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700" b="1" dirty="0" smtClean="0">
                <a:solidFill>
                  <a:srgbClr val="4F6228"/>
                </a:solidFill>
              </a:rPr>
              <a:t>16 </a:t>
            </a:r>
            <a:endParaRPr kumimoji="0" lang="pl-PL" sz="1700" b="1" dirty="0">
              <a:solidFill>
                <a:srgbClr val="4F6228"/>
              </a:solidFill>
            </a:endParaRPr>
          </a:p>
          <a:p>
            <a:pPr algn="ctr" eaLnBrk="1" hangingPunct="1"/>
            <a:r>
              <a:rPr kumimoji="0" lang="pl-PL" sz="1700" b="1" dirty="0">
                <a:solidFill>
                  <a:srgbClr val="4F6228"/>
                </a:solidFill>
              </a:rPr>
              <a:t>października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pasowanie</a:t>
            </a:r>
            <a:endParaRPr kumimoji="0" lang="pl-PL" sz="1400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2102815B-AB2C-8043-9F22-D8DA435E8E4B}" type="slidenum">
              <a:rPr kumimoji="0" lang="pl-PL">
                <a:solidFill>
                  <a:srgbClr val="B9CDE5"/>
                </a:solidFill>
              </a:rPr>
              <a:pPr eaLnBrk="1" hangingPunct="1"/>
              <a:t>18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7" name="PoleTekstowe 6"/>
          <p:cNvSpPr txBox="1"/>
          <p:nvPr/>
        </p:nvSpPr>
        <p:spPr>
          <a:xfrm>
            <a:off x="3225856" y="200964"/>
            <a:ext cx="4704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rgbClr val="FFFFFF"/>
                </a:solidFill>
              </a:rPr>
              <a:t>PASOWANIE PIERWSZOKLASISTÓW 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2402682" y="712913"/>
            <a:ext cx="63196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solidFill>
                  <a:srgbClr val="FFFFFF"/>
                </a:solidFill>
              </a:rPr>
              <a:t>	Na </a:t>
            </a:r>
            <a:r>
              <a:rPr lang="pl-PL" dirty="0">
                <a:solidFill>
                  <a:srgbClr val="FFFFFF"/>
                </a:solidFill>
              </a:rPr>
              <a:t>pamiątkę tak ważnej uroczystości dzieci otrzymały </a:t>
            </a:r>
            <a:endParaRPr lang="pl-PL" dirty="0" smtClean="0">
              <a:solidFill>
                <a:srgbClr val="FFFFFF"/>
              </a:solidFill>
            </a:endParaRPr>
          </a:p>
          <a:p>
            <a:pPr algn="just"/>
            <a:r>
              <a:rPr lang="pl-PL" dirty="0" smtClean="0">
                <a:solidFill>
                  <a:srgbClr val="FFFFFF"/>
                </a:solidFill>
              </a:rPr>
              <a:t>dyplomy </a:t>
            </a:r>
            <a:r>
              <a:rPr lang="pl-PL" dirty="0">
                <a:solidFill>
                  <a:srgbClr val="FFFFFF"/>
                </a:solidFill>
              </a:rPr>
              <a:t>ufundowane przez Radę Rodziców oraz birety.</a:t>
            </a:r>
          </a:p>
          <a:p>
            <a:pPr algn="just"/>
            <a:r>
              <a:rPr lang="pl-PL" dirty="0">
                <a:solidFill>
                  <a:srgbClr val="FFFFFF"/>
                </a:solidFill>
              </a:rPr>
              <a:t>   </a:t>
            </a:r>
            <a:r>
              <a:rPr lang="pl-PL" dirty="0" smtClean="0">
                <a:solidFill>
                  <a:srgbClr val="FFFFFF"/>
                </a:solidFill>
              </a:rPr>
              <a:t>	Wspaniałe </a:t>
            </a:r>
            <a:r>
              <a:rPr lang="pl-PL" dirty="0">
                <a:solidFill>
                  <a:srgbClr val="FFFFFF"/>
                </a:solidFill>
              </a:rPr>
              <a:t>tańce, piosenki oraz wiersze przedstawione </a:t>
            </a:r>
            <a:endParaRPr lang="pl-PL" dirty="0" smtClean="0">
              <a:solidFill>
                <a:srgbClr val="FFFFFF"/>
              </a:solidFill>
            </a:endParaRPr>
          </a:p>
          <a:p>
            <a:pPr algn="just"/>
            <a:r>
              <a:rPr lang="pl-PL" dirty="0" smtClean="0">
                <a:solidFill>
                  <a:srgbClr val="FFFFFF"/>
                </a:solidFill>
              </a:rPr>
              <a:t>przez </a:t>
            </a:r>
            <a:r>
              <a:rPr lang="pl-PL" dirty="0">
                <a:solidFill>
                  <a:srgbClr val="FFFFFF"/>
                </a:solidFill>
              </a:rPr>
              <a:t>uczniów z klas 3 uświetniły uroczystość pasowania</a:t>
            </a:r>
            <a:r>
              <a:rPr lang="pl-PL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pl-PL" dirty="0" smtClean="0">
                <a:solidFill>
                  <a:srgbClr val="FFFFFF"/>
                </a:solidFill>
              </a:rPr>
              <a:t>Starsi </a:t>
            </a:r>
            <a:r>
              <a:rPr lang="pl-PL" dirty="0">
                <a:solidFill>
                  <a:srgbClr val="FFFFFF"/>
                </a:solidFill>
              </a:rPr>
              <a:t>koledzy życzyli pierwszakom powodzenia i ofiarowali </a:t>
            </a:r>
            <a:endParaRPr lang="pl-PL" dirty="0" smtClean="0">
              <a:solidFill>
                <a:srgbClr val="FFFFFF"/>
              </a:solidFill>
            </a:endParaRPr>
          </a:p>
          <a:p>
            <a:pPr algn="just"/>
            <a:r>
              <a:rPr lang="pl-PL" dirty="0" smtClean="0">
                <a:solidFill>
                  <a:srgbClr val="FFFFFF"/>
                </a:solidFill>
              </a:rPr>
              <a:t>swoją </a:t>
            </a:r>
            <a:r>
              <a:rPr lang="pl-PL" dirty="0">
                <a:solidFill>
                  <a:srgbClr val="FFFFFF"/>
                </a:solidFill>
              </a:rPr>
              <a:t>pomoc</a:t>
            </a:r>
            <a:r>
              <a:rPr lang="pl-PL" dirty="0" smtClean="0">
                <a:solidFill>
                  <a:srgbClr val="FFFFFF"/>
                </a:solidFill>
              </a:rPr>
              <a:t>.   	</a:t>
            </a:r>
            <a:endParaRPr lang="pl-PL" dirty="0">
              <a:solidFill>
                <a:srgbClr val="FFFFFF"/>
              </a:solidFill>
            </a:endParaRPr>
          </a:p>
        </p:txBody>
      </p:sp>
      <p:pic>
        <p:nvPicPr>
          <p:cNvPr id="2" name="Obraz 1" descr="Zrzut ekranu 2015-01-14 o 12.41.4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399" y="2467240"/>
            <a:ext cx="5906275" cy="3759062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2253952" y="6352143"/>
            <a:ext cx="6590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l-PL" dirty="0">
                <a:solidFill>
                  <a:srgbClr val="FFFFFF"/>
                </a:solidFill>
              </a:rPr>
              <a:t>Po uroczystości był czas na pamiątkowe zdjęcia i słodki poczęstunek.</a:t>
            </a:r>
          </a:p>
        </p:txBody>
      </p:sp>
    </p:spTree>
    <p:extLst>
      <p:ext uri="{BB962C8B-B14F-4D97-AF65-F5344CB8AC3E}">
        <p14:creationId xmlns:p14="http://schemas.microsoft.com/office/powerpoint/2010/main" val="315819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700" b="1" dirty="0" smtClean="0">
                <a:solidFill>
                  <a:srgbClr val="4F6228"/>
                </a:solidFill>
              </a:rPr>
              <a:t>22</a:t>
            </a:r>
            <a:endParaRPr kumimoji="0" lang="pl-PL" sz="1700" b="1" dirty="0">
              <a:solidFill>
                <a:srgbClr val="4F6228"/>
              </a:solidFill>
            </a:endParaRPr>
          </a:p>
          <a:p>
            <a:pPr algn="ctr" eaLnBrk="1" hangingPunct="1"/>
            <a:r>
              <a:rPr kumimoji="0" lang="pl-PL" sz="1700" b="1" dirty="0">
                <a:solidFill>
                  <a:srgbClr val="4F6228"/>
                </a:solidFill>
              </a:rPr>
              <a:t>października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impreza</a:t>
            </a:r>
            <a:endParaRPr kumimoji="0" lang="pl-PL" sz="1400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2102815B-AB2C-8043-9F22-D8DA435E8E4B}" type="slidenum">
              <a:rPr kumimoji="0" lang="pl-PL">
                <a:solidFill>
                  <a:srgbClr val="B9CDE5"/>
                </a:solidFill>
              </a:rPr>
              <a:pPr eaLnBrk="1" hangingPunct="1"/>
              <a:t>19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7" name="PoleTekstowe 6"/>
          <p:cNvSpPr txBox="1"/>
          <p:nvPr/>
        </p:nvSpPr>
        <p:spPr>
          <a:xfrm>
            <a:off x="3482100" y="217451"/>
            <a:ext cx="3095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solidFill>
                  <a:srgbClr val="FFFFFF"/>
                </a:solidFill>
              </a:rPr>
              <a:t>SPOTKANIE Z LEKTURĄ</a:t>
            </a:r>
            <a:endParaRPr lang="pl-PL" sz="2400" b="1" dirty="0">
              <a:solidFill>
                <a:srgbClr val="FFFFFF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2406463" y="3163650"/>
            <a:ext cx="6494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solidFill>
                  <a:srgbClr val="FFFFFF"/>
                </a:solidFill>
              </a:rPr>
              <a:t>22 października klasy </a:t>
            </a:r>
            <a:r>
              <a:rPr lang="pl-PL" dirty="0">
                <a:solidFill>
                  <a:srgbClr val="FFFFFF"/>
                </a:solidFill>
              </a:rPr>
              <a:t>drugie zapoznały się z przygodami Kubusia Puchatka. Kubuś i jego przyjaciele stali się inspiracją do </a:t>
            </a:r>
            <a:r>
              <a:rPr lang="pl-PL" dirty="0" smtClean="0">
                <a:solidFill>
                  <a:srgbClr val="FFFFFF"/>
                </a:solidFill>
              </a:rPr>
              <a:t>zabawy. </a:t>
            </a:r>
            <a:endParaRPr lang="pl-PL" dirty="0">
              <a:solidFill>
                <a:srgbClr val="FFFFFF"/>
              </a:solidFill>
            </a:endParaRPr>
          </a:p>
        </p:txBody>
      </p:sp>
      <p:pic>
        <p:nvPicPr>
          <p:cNvPr id="5" name="Obraz 4" descr="Zrzut ekranu 2015-01-20 o 14.55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222" y="871538"/>
            <a:ext cx="5537200" cy="2057400"/>
          </a:xfrm>
          <a:prstGeom prst="rect">
            <a:avLst/>
          </a:prstGeom>
        </p:spPr>
      </p:pic>
      <p:pic>
        <p:nvPicPr>
          <p:cNvPr id="8" name="Obraz 7" descr="Zrzut ekranu 2015-01-20 o 14.56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322" y="4211733"/>
            <a:ext cx="54991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3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 smtClean="0">
                <a:solidFill>
                  <a:schemeClr val="accent3">
                    <a:lumMod val="50000"/>
                  </a:schemeClr>
                </a:solidFill>
              </a:rPr>
              <a:t>1</a:t>
            </a:r>
            <a:endParaRPr kumimoji="0" lang="pl-PL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 eaLnBrk="1" hangingPunct="1"/>
            <a:r>
              <a:rPr kumimoji="0" lang="pl-PL" b="1" dirty="0">
                <a:solidFill>
                  <a:schemeClr val="accent3">
                    <a:lumMod val="50000"/>
                  </a:schemeClr>
                </a:solidFill>
              </a:rPr>
              <a:t>września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akademia</a:t>
            </a:r>
          </a:p>
        </p:txBody>
      </p:sp>
      <p:sp useBgFill="1">
        <p:nvSpPr>
          <p:cNvPr id="14" name="PoleTekstowe 13"/>
          <p:cNvSpPr txBox="1"/>
          <p:nvPr/>
        </p:nvSpPr>
        <p:spPr>
          <a:xfrm>
            <a:off x="2436813" y="447675"/>
            <a:ext cx="6294437" cy="554038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2800" b="1" dirty="0">
                <a:solidFill>
                  <a:schemeClr val="bg1"/>
                </a:solidFill>
              </a:rPr>
              <a:t>Rozpoczęcie roku szkolnego </a:t>
            </a:r>
            <a:r>
              <a:rPr kumimoji="0" lang="pl-PL" sz="2800" b="1" dirty="0" smtClean="0">
                <a:solidFill>
                  <a:schemeClr val="bg1"/>
                </a:solidFill>
              </a:rPr>
              <a:t>2014/2015</a:t>
            </a:r>
            <a:endParaRPr kumimoji="0" lang="pl-PL" sz="2800" b="1" dirty="0">
              <a:solidFill>
                <a:schemeClr val="bg1"/>
              </a:solidFill>
            </a:endParaRPr>
          </a:p>
        </p:txBody>
      </p:sp>
      <p:sp useBgFill="1">
        <p:nvSpPr>
          <p:cNvPr id="17" name="PoleTekstowe 16"/>
          <p:cNvSpPr txBox="1"/>
          <p:nvPr/>
        </p:nvSpPr>
        <p:spPr>
          <a:xfrm>
            <a:off x="2501900" y="4772025"/>
            <a:ext cx="6294438" cy="1570038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2400" b="1" dirty="0">
                <a:solidFill>
                  <a:srgbClr val="FFFFFF"/>
                </a:solidFill>
              </a:rPr>
              <a:t>W naszej szkole uczy się </a:t>
            </a:r>
            <a:r>
              <a:rPr kumimoji="0" lang="pl-PL" sz="2400" b="1" dirty="0" smtClean="0">
                <a:solidFill>
                  <a:srgbClr val="FFFFFF"/>
                </a:solidFill>
              </a:rPr>
              <a:t>570 </a:t>
            </a:r>
            <a:r>
              <a:rPr kumimoji="0" lang="pl-PL" sz="2400" b="1" dirty="0">
                <a:solidFill>
                  <a:srgbClr val="FFFFFF"/>
                </a:solidFill>
              </a:rPr>
              <a:t>uczniów, w SP - </a:t>
            </a:r>
            <a:r>
              <a:rPr kumimoji="0" lang="pl-PL" sz="2400" b="1" dirty="0" smtClean="0">
                <a:solidFill>
                  <a:srgbClr val="FFFFFF"/>
                </a:solidFill>
              </a:rPr>
              <a:t>412 </a:t>
            </a:r>
            <a:endParaRPr kumimoji="0" lang="pl-PL" sz="2400" b="1" dirty="0">
              <a:solidFill>
                <a:srgbClr val="FFFFFF"/>
              </a:solidFill>
            </a:endParaRPr>
          </a:p>
          <a:p>
            <a:pPr algn="ctr" eaLnBrk="1" hangingPunct="1"/>
            <a:r>
              <a:rPr kumimoji="0" lang="pl-PL" sz="2400" b="1" dirty="0">
                <a:solidFill>
                  <a:srgbClr val="FFFFFF"/>
                </a:solidFill>
              </a:rPr>
              <a:t>(w klasach </a:t>
            </a:r>
            <a:r>
              <a:rPr kumimoji="0" lang="pl-PL" sz="2400" b="1" dirty="0" smtClean="0">
                <a:solidFill>
                  <a:srgbClr val="FFFFFF"/>
                </a:solidFill>
              </a:rPr>
              <a:t>I-III - 222, </a:t>
            </a:r>
            <a:r>
              <a:rPr kumimoji="0" lang="pl-PL" sz="2400" b="1" dirty="0">
                <a:solidFill>
                  <a:srgbClr val="FFFFFF"/>
                </a:solidFill>
              </a:rPr>
              <a:t>IV-VI – </a:t>
            </a:r>
            <a:r>
              <a:rPr kumimoji="0" lang="pl-PL" sz="2400" b="1" dirty="0" smtClean="0">
                <a:solidFill>
                  <a:srgbClr val="FFFFFF"/>
                </a:solidFill>
              </a:rPr>
              <a:t>190)</a:t>
            </a:r>
            <a:r>
              <a:rPr kumimoji="0" lang="pl-PL" sz="2400" b="1" dirty="0">
                <a:solidFill>
                  <a:srgbClr val="FFFFFF"/>
                </a:solidFill>
              </a:rPr>
              <a:t>,</a:t>
            </a:r>
            <a:r>
              <a:rPr kumimoji="0" lang="cs-CZ" sz="2400" b="1" dirty="0">
                <a:solidFill>
                  <a:srgbClr val="FFFFFF"/>
                </a:solidFill>
              </a:rPr>
              <a:t> </a:t>
            </a:r>
            <a:r>
              <a:rPr kumimoji="0" lang="pl-PL" sz="2400" b="1" dirty="0">
                <a:solidFill>
                  <a:srgbClr val="FFFFFF"/>
                </a:solidFill>
              </a:rPr>
              <a:t>w G – </a:t>
            </a:r>
            <a:r>
              <a:rPr kumimoji="0" lang="pl-PL" sz="2400" b="1" dirty="0" smtClean="0">
                <a:solidFill>
                  <a:srgbClr val="FFFFFF"/>
                </a:solidFill>
              </a:rPr>
              <a:t>158.</a:t>
            </a:r>
            <a:endParaRPr kumimoji="0" lang="cs-CZ" sz="2400" b="1" dirty="0">
              <a:solidFill>
                <a:srgbClr val="FFFFFF"/>
              </a:solidFill>
            </a:endParaRPr>
          </a:p>
          <a:p>
            <a:pPr algn="ctr" eaLnBrk="1" hangingPunct="1"/>
            <a:r>
              <a:rPr kumimoji="0" lang="pl-PL" sz="2400" b="1" dirty="0">
                <a:solidFill>
                  <a:srgbClr val="FFFFFF"/>
                </a:solidFill>
              </a:rPr>
              <a:t>Mamy </a:t>
            </a:r>
            <a:r>
              <a:rPr kumimoji="0" lang="pl-PL" sz="2400" b="1" dirty="0" smtClean="0">
                <a:solidFill>
                  <a:srgbClr val="FFFFFF"/>
                </a:solidFill>
              </a:rPr>
              <a:t>29 </a:t>
            </a:r>
            <a:r>
              <a:rPr kumimoji="0" lang="pl-PL" sz="2400" b="1" dirty="0">
                <a:solidFill>
                  <a:srgbClr val="FFFFFF"/>
                </a:solidFill>
              </a:rPr>
              <a:t>klas, w tym </a:t>
            </a:r>
            <a:r>
              <a:rPr kumimoji="0" lang="pl-PL" sz="2400" b="1" dirty="0" smtClean="0">
                <a:solidFill>
                  <a:srgbClr val="FFFFFF"/>
                </a:solidFill>
              </a:rPr>
              <a:t>10 </a:t>
            </a:r>
            <a:r>
              <a:rPr kumimoji="0" lang="pl-PL" sz="2400" b="1" dirty="0">
                <a:solidFill>
                  <a:srgbClr val="FFFFFF"/>
                </a:solidFill>
              </a:rPr>
              <a:t>integracyjnych, </a:t>
            </a:r>
          </a:p>
          <a:p>
            <a:pPr algn="ctr" eaLnBrk="1" hangingPunct="1"/>
            <a:r>
              <a:rPr kumimoji="0" lang="pl-PL" sz="2400" b="1" dirty="0" smtClean="0">
                <a:solidFill>
                  <a:srgbClr val="FFFFFF"/>
                </a:solidFill>
              </a:rPr>
              <a:t>6 </a:t>
            </a:r>
            <a:r>
              <a:rPr kumimoji="0" lang="pl-PL" sz="2400" b="1" dirty="0">
                <a:solidFill>
                  <a:srgbClr val="FFFFFF"/>
                </a:solidFill>
              </a:rPr>
              <a:t>o profilu sportowym oraz 1 autystyczną</a:t>
            </a:r>
            <a:r>
              <a:rPr kumimoji="0" lang="pl-P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.</a:t>
            </a:r>
            <a:r>
              <a:rPr kumimoji="0" lang="cs-CZ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kumimoji="0" lang="pl-PL" sz="24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436A4F88-E326-664E-95D9-97B710403A9E}" type="slidenum">
              <a:rPr kumimoji="0" lang="pl-PL">
                <a:solidFill>
                  <a:srgbClr val="B9CDE5"/>
                </a:solidFill>
              </a:rPr>
              <a:pPr eaLnBrk="1" hangingPunct="1"/>
              <a:t>2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9" name="PoleTekstowe 8"/>
          <p:cNvSpPr txBox="1">
            <a:spLocks noChangeArrowheads="1"/>
          </p:cNvSpPr>
          <p:nvPr/>
        </p:nvSpPr>
        <p:spPr bwMode="auto">
          <a:xfrm>
            <a:off x="541338" y="2914486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ZS nr 1 Skoczów </a:t>
            </a:r>
            <a:r>
              <a:rPr lang="pl-PL" sz="1400" b="1" dirty="0" smtClean="0">
                <a:solidFill>
                  <a:schemeClr val="accent3">
                    <a:lumMod val="50000"/>
                  </a:schemeClr>
                </a:solidFill>
              </a:rPr>
              <a:t>2014/15</a:t>
            </a:r>
            <a:endParaRPr lang="pl-PL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semestr I</a:t>
            </a:r>
          </a:p>
        </p:txBody>
      </p:sp>
      <p:pic>
        <p:nvPicPr>
          <p:cNvPr id="2" name="Obraz 1" descr="pocz roku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831" y="1335924"/>
            <a:ext cx="4278911" cy="3157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700" b="1" dirty="0" smtClean="0">
                <a:solidFill>
                  <a:srgbClr val="4F6228"/>
                </a:solidFill>
              </a:rPr>
              <a:t>16 i 22</a:t>
            </a:r>
            <a:endParaRPr kumimoji="0" lang="pl-PL" sz="1700" b="1" dirty="0">
              <a:solidFill>
                <a:srgbClr val="4F6228"/>
              </a:solidFill>
            </a:endParaRPr>
          </a:p>
          <a:p>
            <a:pPr algn="ctr" eaLnBrk="1" hangingPunct="1"/>
            <a:r>
              <a:rPr kumimoji="0" lang="pl-PL" sz="1700" b="1" dirty="0">
                <a:solidFill>
                  <a:srgbClr val="4F6228"/>
                </a:solidFill>
              </a:rPr>
              <a:t>października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Akcja charytatywna</a:t>
            </a:r>
            <a:endParaRPr kumimoji="0" lang="pl-PL" sz="1400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2102815B-AB2C-8043-9F22-D8DA435E8E4B}" type="slidenum">
              <a:rPr kumimoji="0" lang="pl-PL">
                <a:solidFill>
                  <a:srgbClr val="B9CDE5"/>
                </a:solidFill>
              </a:rPr>
              <a:pPr eaLnBrk="1" hangingPunct="1"/>
              <a:t>20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7" name="PoleTekstowe 6"/>
          <p:cNvSpPr txBox="1"/>
          <p:nvPr/>
        </p:nvSpPr>
        <p:spPr>
          <a:xfrm>
            <a:off x="3219758" y="261471"/>
            <a:ext cx="4843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solidFill>
                  <a:srgbClr val="FFFFFF"/>
                </a:solidFill>
              </a:rPr>
              <a:t>Pomagamy dzikim zwierzętom!</a:t>
            </a:r>
            <a:endParaRPr lang="pl-PL" sz="2800" b="1" dirty="0">
              <a:solidFill>
                <a:srgbClr val="FFFFFF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2350757" y="4287245"/>
            <a:ext cx="648476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solidFill>
                  <a:srgbClr val="FFFFFF"/>
                </a:solidFill>
              </a:rPr>
              <a:t>W </a:t>
            </a:r>
            <a:r>
              <a:rPr lang="pl-PL" dirty="0">
                <a:solidFill>
                  <a:srgbClr val="FFFFFF"/>
                </a:solidFill>
              </a:rPr>
              <a:t>tym roku wygrała klasa Pani Beaty Brandys IIIa SP. Jej uczniowie zdołali zebrać aż 366kg . Drugie miejsce zajęła klasa </a:t>
            </a:r>
            <a:r>
              <a:rPr lang="pl-PL" dirty="0" err="1">
                <a:solidFill>
                  <a:srgbClr val="FFFFFF"/>
                </a:solidFill>
              </a:rPr>
              <a:t>Ib</a:t>
            </a:r>
            <a:r>
              <a:rPr lang="pl-PL" dirty="0">
                <a:solidFill>
                  <a:srgbClr val="FFFFFF"/>
                </a:solidFill>
              </a:rPr>
              <a:t> SP( </a:t>
            </a:r>
            <a:r>
              <a:rPr lang="pl-PL" dirty="0" err="1">
                <a:solidFill>
                  <a:srgbClr val="FFFFFF"/>
                </a:solidFill>
              </a:rPr>
              <a:t>wych</a:t>
            </a:r>
            <a:r>
              <a:rPr lang="pl-PL" dirty="0">
                <a:solidFill>
                  <a:srgbClr val="FFFFFF"/>
                </a:solidFill>
              </a:rPr>
              <a:t>. Barbara Bojda- Wojnar), a trzecie klasa </a:t>
            </a:r>
            <a:r>
              <a:rPr lang="pl-PL" dirty="0" err="1">
                <a:solidFill>
                  <a:srgbClr val="FFFFFF"/>
                </a:solidFill>
              </a:rPr>
              <a:t>Ic</a:t>
            </a:r>
            <a:r>
              <a:rPr lang="pl-PL" dirty="0">
                <a:solidFill>
                  <a:srgbClr val="FFFFFF"/>
                </a:solidFill>
              </a:rPr>
              <a:t> SP ( </a:t>
            </a:r>
            <a:r>
              <a:rPr lang="pl-PL" dirty="0" err="1">
                <a:solidFill>
                  <a:srgbClr val="FFFFFF"/>
                </a:solidFill>
              </a:rPr>
              <a:t>wych</a:t>
            </a:r>
            <a:r>
              <a:rPr lang="pl-PL" dirty="0">
                <a:solidFill>
                  <a:srgbClr val="FFFFFF"/>
                </a:solidFill>
              </a:rPr>
              <a:t>. Izabela Fajkis). Klasa IIIa </a:t>
            </a:r>
            <a:r>
              <a:rPr lang="pl-PL" dirty="0" smtClean="0">
                <a:solidFill>
                  <a:srgbClr val="FFFFFF"/>
                </a:solidFill>
              </a:rPr>
              <a:t>(</a:t>
            </a:r>
            <a:r>
              <a:rPr lang="pl-PL" dirty="0" err="1" smtClean="0">
                <a:solidFill>
                  <a:srgbClr val="FFFFFF"/>
                </a:solidFill>
              </a:rPr>
              <a:t>wych</a:t>
            </a:r>
            <a:r>
              <a:rPr lang="pl-PL" dirty="0">
                <a:solidFill>
                  <a:srgbClr val="FFFFFF"/>
                </a:solidFill>
              </a:rPr>
              <a:t>. Mariusz Porębski) wykazała się najlepszą aktywnością wśród gimnazjalistów. W sumie uczniowie naszej szkoły zebrali 3232kg.</a:t>
            </a:r>
          </a:p>
        </p:txBody>
      </p:sp>
      <p:pic>
        <p:nvPicPr>
          <p:cNvPr id="2" name="Obraz 1" descr="Zrzut ekranu 2015-01-18 o 15.06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117" y="1616520"/>
            <a:ext cx="3454400" cy="22733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2263719" y="1261435"/>
            <a:ext cx="2994847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Odbyła </a:t>
            </a:r>
            <a:r>
              <a:rPr lang="pl-PL" dirty="0">
                <a:solidFill>
                  <a:srgbClr val="FFFFFF"/>
                </a:solidFill>
              </a:rPr>
              <a:t>się kolejna zbiórka kasztanów i żołędzi dla dzikich zwierząt. Zbiórka była połączona z konkursem. Ta klasa, która zebrała najwięcej kilogramów w przeliczeniu na jedną osobę, w nagrodę otrzymała darmowe bilety do ustrońskiego Leśnego Parku Niespodzianek.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5273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700" b="1" dirty="0" smtClean="0">
                <a:solidFill>
                  <a:srgbClr val="4F6228"/>
                </a:solidFill>
              </a:rPr>
              <a:t>22 X,</a:t>
            </a:r>
            <a:endParaRPr kumimoji="0" lang="pl-PL" sz="1700" b="1" dirty="0">
              <a:solidFill>
                <a:srgbClr val="4F6228"/>
              </a:solidFill>
            </a:endParaRPr>
          </a:p>
          <a:p>
            <a:pPr algn="ctr" eaLnBrk="1" hangingPunct="1"/>
            <a:r>
              <a:rPr kumimoji="0" lang="pl-PL" sz="1700" b="1" dirty="0" smtClean="0">
                <a:solidFill>
                  <a:srgbClr val="4F6228"/>
                </a:solidFill>
              </a:rPr>
              <a:t>8 XI, 6 XII</a:t>
            </a:r>
            <a:endParaRPr kumimoji="0" lang="pl-PL" sz="1700" b="1" dirty="0">
              <a:solidFill>
                <a:srgbClr val="4F6228"/>
              </a:solidFill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sport</a:t>
            </a:r>
            <a:endParaRPr kumimoji="0" lang="pl-PL" sz="1400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2102815B-AB2C-8043-9F22-D8DA435E8E4B}" type="slidenum">
              <a:rPr kumimoji="0" lang="pl-PL">
                <a:solidFill>
                  <a:srgbClr val="B9CDE5"/>
                </a:solidFill>
              </a:rPr>
              <a:pPr eaLnBrk="1" hangingPunct="1"/>
              <a:t>21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7" name="PoleTekstowe 6"/>
          <p:cNvSpPr txBox="1"/>
          <p:nvPr/>
        </p:nvSpPr>
        <p:spPr>
          <a:xfrm>
            <a:off x="3420296" y="111614"/>
            <a:ext cx="426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solidFill>
                  <a:srgbClr val="FFFFFF"/>
                </a:solidFill>
              </a:rPr>
              <a:t>Wyjazdy na mecz siatkówki</a:t>
            </a:r>
            <a:endParaRPr lang="pl-PL" sz="2800" b="1" dirty="0">
              <a:solidFill>
                <a:srgbClr val="FFFFFF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2401003" y="4804499"/>
            <a:ext cx="65560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22 X drużyna p. Agnieszki wygrała ze Spartą Warszawa. Mniej szczęścia zespół KS </a:t>
            </a:r>
            <a:r>
              <a:rPr lang="pl-PL" dirty="0">
                <a:solidFill>
                  <a:srgbClr val="FFFFFF"/>
                </a:solidFill>
              </a:rPr>
              <a:t>Jastrzębie Borynia PLKS </a:t>
            </a:r>
            <a:r>
              <a:rPr lang="pl-PL" dirty="0" smtClean="0">
                <a:solidFill>
                  <a:srgbClr val="FFFFFF"/>
                </a:solidFill>
              </a:rPr>
              <a:t>Pszczyna miał 22 XI w meczu z </a:t>
            </a:r>
            <a:r>
              <a:rPr lang="pl-PL" dirty="0">
                <a:solidFill>
                  <a:schemeClr val="bg1"/>
                </a:solidFill>
              </a:rPr>
              <a:t>MUKS Joker </a:t>
            </a:r>
            <a:r>
              <a:rPr lang="pl-PL" dirty="0" smtClean="0">
                <a:solidFill>
                  <a:schemeClr val="bg1"/>
                </a:solidFill>
              </a:rPr>
              <a:t>Świecie.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 smtClean="0">
                <a:solidFill>
                  <a:srgbClr val="FFFFFF"/>
                </a:solidFill>
              </a:rPr>
              <a:t>Zwycięskie było spotkanie z zespołem Karpaty Krosno dnia 6 XII.</a:t>
            </a:r>
          </a:p>
          <a:p>
            <a:r>
              <a:rPr lang="pl-PL" dirty="0" smtClean="0">
                <a:solidFill>
                  <a:srgbClr val="FFFFFF"/>
                </a:solidFill>
              </a:rPr>
              <a:t>Szczegóły na stronie szkoły. 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4" name="PoleTekstowe 3"/>
          <p:cNvSpPr txBox="1"/>
          <p:nvPr/>
        </p:nvSpPr>
        <p:spPr>
          <a:xfrm>
            <a:off x="2401003" y="736623"/>
            <a:ext cx="6542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Nasi uczniowie z SP i G uczestniczyli w meczach I LIGI SIATKÓWKI KOBIET.</a:t>
            </a:r>
            <a:r>
              <a:rPr lang="pl-PL" dirty="0">
                <a:solidFill>
                  <a:srgbClr val="FFFFFF"/>
                </a:solidFill>
              </a:rPr>
              <a:t> </a:t>
            </a:r>
            <a:endParaRPr lang="pl-PL" dirty="0" smtClean="0">
              <a:solidFill>
                <a:srgbClr val="FFFFFF"/>
              </a:solidFill>
            </a:endParaRPr>
          </a:p>
          <a:p>
            <a:r>
              <a:rPr lang="pl-PL" dirty="0" smtClean="0">
                <a:solidFill>
                  <a:srgbClr val="FFFFFF"/>
                </a:solidFill>
              </a:rPr>
              <a:t>W </a:t>
            </a:r>
            <a:r>
              <a:rPr lang="pl-PL" dirty="0">
                <a:solidFill>
                  <a:srgbClr val="FFFFFF"/>
                </a:solidFill>
              </a:rPr>
              <a:t>drużynie </a:t>
            </a:r>
            <a:r>
              <a:rPr lang="pl-PL" dirty="0" smtClean="0">
                <a:solidFill>
                  <a:srgbClr val="FFFFFF"/>
                </a:solidFill>
              </a:rPr>
              <a:t>Jastrzębia - </a:t>
            </a:r>
            <a:r>
              <a:rPr lang="pl-PL" dirty="0">
                <a:solidFill>
                  <a:srgbClr val="FFFFFF"/>
                </a:solidFill>
              </a:rPr>
              <a:t>Zdroju </a:t>
            </a:r>
            <a:r>
              <a:rPr lang="pl-PL" dirty="0" smtClean="0">
                <a:solidFill>
                  <a:srgbClr val="FFFFFF"/>
                </a:solidFill>
              </a:rPr>
              <a:t> </a:t>
            </a:r>
            <a:r>
              <a:rPr lang="pl-PL" dirty="0">
                <a:solidFill>
                  <a:srgbClr val="FFFFFF"/>
                </a:solidFill>
              </a:rPr>
              <a:t>gra nasza nauczycielka wychowania fizycznego p</a:t>
            </a:r>
            <a:r>
              <a:rPr lang="pl-PL" b="1" dirty="0">
                <a:solidFill>
                  <a:srgbClr val="FFFFFF"/>
                </a:solidFill>
              </a:rPr>
              <a:t>. Agnieszka Mitręga</a:t>
            </a:r>
            <a:r>
              <a:rPr lang="pl-PL" dirty="0">
                <a:solidFill>
                  <a:srgbClr val="FFFFFF"/>
                </a:solidFill>
              </a:rPr>
              <a:t>, która była organizatorką wyjazdu. </a:t>
            </a:r>
          </a:p>
        </p:txBody>
      </p:sp>
      <p:pic>
        <p:nvPicPr>
          <p:cNvPr id="5" name="Obraz 4" descr="Zrzut ekranu 2015-01-20 o 13.36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144" y="1999578"/>
            <a:ext cx="3390900" cy="2590800"/>
          </a:xfrm>
          <a:prstGeom prst="rect">
            <a:avLst/>
          </a:prstGeom>
        </p:spPr>
      </p:pic>
      <p:pic>
        <p:nvPicPr>
          <p:cNvPr id="9" name="Obraz 8" descr="Zrzut ekranu 2015-01-20 o 14.29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508" y="2063078"/>
            <a:ext cx="34163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8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700" b="1" dirty="0" smtClean="0">
                <a:solidFill>
                  <a:srgbClr val="4F6228"/>
                </a:solidFill>
              </a:rPr>
              <a:t>w październiku</a:t>
            </a:r>
            <a:endParaRPr kumimoji="0" lang="pl-PL" sz="1700" b="1" dirty="0">
              <a:solidFill>
                <a:srgbClr val="4F6228"/>
              </a:solidFill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biblioteka</a:t>
            </a:r>
            <a:endParaRPr kumimoji="0" lang="pl-PL" sz="1400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2102815B-AB2C-8043-9F22-D8DA435E8E4B}" type="slidenum">
              <a:rPr kumimoji="0" lang="pl-PL">
                <a:solidFill>
                  <a:srgbClr val="B9CDE5"/>
                </a:solidFill>
              </a:rPr>
              <a:pPr eaLnBrk="1" hangingPunct="1"/>
              <a:t>22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8" name="PoleTekstowe 7"/>
          <p:cNvSpPr txBox="1"/>
          <p:nvPr/>
        </p:nvSpPr>
        <p:spPr>
          <a:xfrm>
            <a:off x="2669814" y="917485"/>
            <a:ext cx="6151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Nasza biblioteka tradycyjnie włączyła się w obchody "Międzynarodowego Miesiąca Bibliotek Szkolnych".</a:t>
            </a:r>
          </a:p>
          <a:p>
            <a:endParaRPr lang="pl-PL" dirty="0">
              <a:solidFill>
                <a:srgbClr val="FFFFFF"/>
              </a:solidFill>
            </a:endParaRPr>
          </a:p>
          <a:p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2217065" y="270383"/>
            <a:ext cx="66042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FFFF"/>
                </a:solidFill>
              </a:rPr>
              <a:t>"</a:t>
            </a:r>
            <a:r>
              <a:rPr lang="pl-PL" sz="2400" b="1" dirty="0" smtClean="0">
                <a:solidFill>
                  <a:srgbClr val="FFFFFF"/>
                </a:solidFill>
              </a:rPr>
              <a:t>Międzynarodowy Miesiąc </a:t>
            </a:r>
            <a:r>
              <a:rPr lang="pl-PL" sz="2400" b="1" dirty="0">
                <a:solidFill>
                  <a:srgbClr val="FFFFFF"/>
                </a:solidFill>
              </a:rPr>
              <a:t>Bibliotek Szkolnych"</a:t>
            </a:r>
            <a:endParaRPr lang="pl-PL" sz="2400" b="1" dirty="0"/>
          </a:p>
        </p:txBody>
      </p:sp>
      <p:sp>
        <p:nvSpPr>
          <p:cNvPr id="4" name="Prostokąt 3"/>
          <p:cNvSpPr/>
          <p:nvPr/>
        </p:nvSpPr>
        <p:spPr>
          <a:xfrm>
            <a:off x="2391288" y="5489773"/>
            <a:ext cx="6151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FFFFFF"/>
                </a:solidFill>
              </a:rPr>
              <a:t>Z tej okazji zostało zorganizowane "Spotkanie </a:t>
            </a:r>
            <a:endParaRPr lang="pl-PL" dirty="0" smtClean="0">
              <a:solidFill>
                <a:srgbClr val="FFFFFF"/>
              </a:solidFill>
            </a:endParaRPr>
          </a:p>
          <a:p>
            <a:pPr algn="ctr"/>
            <a:r>
              <a:rPr lang="pl-PL" dirty="0" smtClean="0">
                <a:solidFill>
                  <a:srgbClr val="FFFFFF"/>
                </a:solidFill>
              </a:rPr>
              <a:t>z </a:t>
            </a:r>
            <a:r>
              <a:rPr lang="pl-PL" dirty="0" err="1">
                <a:solidFill>
                  <a:srgbClr val="FFFFFF"/>
                </a:solidFill>
              </a:rPr>
              <a:t>Rudzią</a:t>
            </a:r>
            <a:r>
              <a:rPr lang="pl-PL" dirty="0">
                <a:solidFill>
                  <a:srgbClr val="FFFFFF"/>
                </a:solidFill>
              </a:rPr>
              <a:t>" dla klas pierwszych.</a:t>
            </a:r>
            <a:endParaRPr lang="pl-PL" dirty="0"/>
          </a:p>
        </p:txBody>
      </p:sp>
      <p:pic>
        <p:nvPicPr>
          <p:cNvPr id="5" name="Obraz 4" descr="Zrzut ekranu 2015-01-14 o 12.39.19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847" y="1710819"/>
            <a:ext cx="4676871" cy="348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1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700" b="1" dirty="0" smtClean="0">
                <a:solidFill>
                  <a:srgbClr val="4F6228"/>
                </a:solidFill>
              </a:rPr>
              <a:t>październik/</a:t>
            </a:r>
            <a:endParaRPr kumimoji="0" lang="pl-PL" sz="1700" b="1" dirty="0">
              <a:solidFill>
                <a:srgbClr val="4F6228"/>
              </a:solidFill>
            </a:endParaRPr>
          </a:p>
          <a:p>
            <a:pPr algn="ctr" eaLnBrk="1" hangingPunct="1"/>
            <a:r>
              <a:rPr kumimoji="0" lang="pl-PL" sz="1700" b="1" dirty="0" smtClean="0">
                <a:solidFill>
                  <a:srgbClr val="4F6228"/>
                </a:solidFill>
              </a:rPr>
              <a:t>listopad</a:t>
            </a:r>
            <a:endParaRPr kumimoji="0" lang="pl-PL" sz="1700" b="1" dirty="0">
              <a:solidFill>
                <a:srgbClr val="4F6228"/>
              </a:solidFill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konkurs</a:t>
            </a:r>
            <a:endParaRPr kumimoji="0" lang="pl-PL" sz="1400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2102815B-AB2C-8043-9F22-D8DA435E8E4B}" type="slidenum">
              <a:rPr kumimoji="0" lang="pl-PL">
                <a:solidFill>
                  <a:srgbClr val="B9CDE5"/>
                </a:solidFill>
              </a:rPr>
              <a:pPr eaLnBrk="1" hangingPunct="1"/>
              <a:t>23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3" name="Prostokąt 2"/>
          <p:cNvSpPr/>
          <p:nvPr/>
        </p:nvSpPr>
        <p:spPr>
          <a:xfrm>
            <a:off x="2205925" y="225207"/>
            <a:ext cx="6740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FFFF"/>
                </a:solidFill>
              </a:rPr>
              <a:t>KONKURS PLASTYCZNY PTTK  </a:t>
            </a:r>
            <a:r>
              <a:rPr lang="pl-PL" sz="2400" b="1" dirty="0" smtClean="0">
                <a:solidFill>
                  <a:srgbClr val="FFFFFF"/>
                </a:solidFill>
              </a:rPr>
              <a:t>"</a:t>
            </a:r>
            <a:r>
              <a:rPr lang="pl-PL" sz="2400" b="1" dirty="0">
                <a:solidFill>
                  <a:srgbClr val="FFFFFF"/>
                </a:solidFill>
              </a:rPr>
              <a:t>JESIEŃ W GÓRACH"</a:t>
            </a:r>
          </a:p>
        </p:txBody>
      </p:sp>
      <p:sp>
        <p:nvSpPr>
          <p:cNvPr id="8" name="PoleTekstowe 7"/>
          <p:cNvSpPr txBox="1"/>
          <p:nvPr/>
        </p:nvSpPr>
        <p:spPr>
          <a:xfrm>
            <a:off x="2438214" y="1030309"/>
            <a:ext cx="243041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Na </a:t>
            </a:r>
            <a:r>
              <a:rPr lang="pl-PL" dirty="0">
                <a:solidFill>
                  <a:srgbClr val="FFFFFF"/>
                </a:solidFill>
              </a:rPr>
              <a:t>przełomie </a:t>
            </a:r>
            <a:r>
              <a:rPr lang="pl-PL" dirty="0" smtClean="0">
                <a:solidFill>
                  <a:srgbClr val="FFFFFF"/>
                </a:solidFill>
              </a:rPr>
              <a:t>października </a:t>
            </a:r>
            <a:r>
              <a:rPr lang="pl-PL" dirty="0">
                <a:solidFill>
                  <a:srgbClr val="FFFFFF"/>
                </a:solidFill>
              </a:rPr>
              <a:t>i listopada uczniowie klas 1-3 Szkoły Podstawowej brali udział w Konkursie Plastycznym </a:t>
            </a:r>
            <a:r>
              <a:rPr lang="pl-PL" dirty="0" smtClean="0">
                <a:solidFill>
                  <a:srgbClr val="FFFFFF"/>
                </a:solidFill>
              </a:rPr>
              <a:t>pt. </a:t>
            </a:r>
            <a:r>
              <a:rPr lang="pl-PL" dirty="0">
                <a:solidFill>
                  <a:srgbClr val="FFFFFF"/>
                </a:solidFill>
              </a:rPr>
              <a:t>"Jesień w górach". Organizatorem konkursu było Szkolne Koło PTTK. </a:t>
            </a:r>
          </a:p>
        </p:txBody>
      </p:sp>
      <p:sp>
        <p:nvSpPr>
          <p:cNvPr id="9" name="PoleTekstowe 8"/>
          <p:cNvSpPr txBox="1"/>
          <p:nvPr/>
        </p:nvSpPr>
        <p:spPr>
          <a:xfrm>
            <a:off x="2438214" y="4136152"/>
            <a:ext cx="58713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WYNIKI KONKURSU: </a:t>
            </a:r>
            <a:endParaRPr lang="pl-PL" dirty="0" smtClean="0">
              <a:solidFill>
                <a:srgbClr val="FFFFFF"/>
              </a:solidFill>
            </a:endParaRPr>
          </a:p>
          <a:p>
            <a:r>
              <a:rPr lang="pl-PL" dirty="0" smtClean="0">
                <a:solidFill>
                  <a:srgbClr val="FFFFFF"/>
                </a:solidFill>
              </a:rPr>
              <a:t>1m </a:t>
            </a:r>
            <a:r>
              <a:rPr lang="pl-PL" dirty="0">
                <a:solidFill>
                  <a:srgbClr val="FFFFFF"/>
                </a:solidFill>
              </a:rPr>
              <a:t>- ALEKSANDRA NIEMIEC, </a:t>
            </a:r>
            <a:endParaRPr lang="pl-PL" dirty="0" smtClean="0">
              <a:solidFill>
                <a:srgbClr val="FFFFFF"/>
              </a:solidFill>
            </a:endParaRPr>
          </a:p>
          <a:p>
            <a:r>
              <a:rPr lang="pl-PL" dirty="0" smtClean="0">
                <a:solidFill>
                  <a:srgbClr val="FFFFFF"/>
                </a:solidFill>
              </a:rPr>
              <a:t>2m </a:t>
            </a:r>
            <a:r>
              <a:rPr lang="pl-PL" dirty="0">
                <a:solidFill>
                  <a:srgbClr val="FFFFFF"/>
                </a:solidFill>
              </a:rPr>
              <a:t>- JAKUB ZIPSER, </a:t>
            </a:r>
            <a:endParaRPr lang="pl-PL" dirty="0" smtClean="0">
              <a:solidFill>
                <a:srgbClr val="FFFFFF"/>
              </a:solidFill>
            </a:endParaRPr>
          </a:p>
          <a:p>
            <a:r>
              <a:rPr lang="pl-PL" dirty="0" smtClean="0">
                <a:solidFill>
                  <a:srgbClr val="FFFFFF"/>
                </a:solidFill>
              </a:rPr>
              <a:t>3m </a:t>
            </a:r>
            <a:r>
              <a:rPr lang="pl-PL" dirty="0">
                <a:solidFill>
                  <a:srgbClr val="FFFFFF"/>
                </a:solidFill>
              </a:rPr>
              <a:t>- ELŻBIETA GABRYŚ, </a:t>
            </a:r>
            <a:endParaRPr lang="pl-PL" dirty="0" smtClean="0">
              <a:solidFill>
                <a:srgbClr val="FFFFFF"/>
              </a:solidFill>
            </a:endParaRPr>
          </a:p>
          <a:p>
            <a:r>
              <a:rPr lang="pl-PL" dirty="0" smtClean="0">
                <a:solidFill>
                  <a:srgbClr val="FFFFFF"/>
                </a:solidFill>
              </a:rPr>
              <a:t>WYRÓŻNIENIA</a:t>
            </a:r>
            <a:r>
              <a:rPr lang="pl-PL" dirty="0">
                <a:solidFill>
                  <a:srgbClr val="FFFFFF"/>
                </a:solidFill>
              </a:rPr>
              <a:t>: </a:t>
            </a:r>
            <a:endParaRPr lang="pl-PL" dirty="0" smtClean="0">
              <a:solidFill>
                <a:srgbClr val="FFFFFF"/>
              </a:solidFill>
            </a:endParaRPr>
          </a:p>
          <a:p>
            <a:r>
              <a:rPr lang="pl-PL" dirty="0" smtClean="0">
                <a:solidFill>
                  <a:srgbClr val="FFFFFF"/>
                </a:solidFill>
              </a:rPr>
              <a:t>JULIA </a:t>
            </a:r>
            <a:r>
              <a:rPr lang="pl-PL" dirty="0">
                <a:solidFill>
                  <a:srgbClr val="FFFFFF"/>
                </a:solidFill>
              </a:rPr>
              <a:t>KURZOK, MARTA OLMA, MARTYNA PŁACHCIAK. </a:t>
            </a:r>
            <a:endParaRPr lang="pl-PL" dirty="0" smtClean="0">
              <a:solidFill>
                <a:srgbClr val="FFFFFF"/>
              </a:solidFill>
            </a:endParaRPr>
          </a:p>
          <a:p>
            <a:r>
              <a:rPr lang="pl-PL" dirty="0" smtClean="0">
                <a:solidFill>
                  <a:srgbClr val="FFFFFF"/>
                </a:solidFill>
              </a:rPr>
              <a:t>Nagrody </a:t>
            </a:r>
            <a:r>
              <a:rPr lang="pl-PL" dirty="0">
                <a:solidFill>
                  <a:srgbClr val="FFFFFF"/>
                </a:solidFill>
              </a:rPr>
              <a:t>dla zwycięzców ufundował Ośrodek Narciarski "Stożek" z Wisły Łabajowa.</a:t>
            </a:r>
          </a:p>
          <a:p>
            <a:endParaRPr lang="pl-PL" dirty="0">
              <a:solidFill>
                <a:srgbClr val="FFFFFF"/>
              </a:solidFill>
            </a:endParaRPr>
          </a:p>
        </p:txBody>
      </p:sp>
      <p:pic>
        <p:nvPicPr>
          <p:cNvPr id="10" name="Obraz 9" descr="Zrzut ekranu 2015-01-20 o 13.53.3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726" y="3603625"/>
            <a:ext cx="2267144" cy="1713338"/>
          </a:xfrm>
          <a:prstGeom prst="rect">
            <a:avLst/>
          </a:prstGeom>
        </p:spPr>
      </p:pic>
      <p:pic>
        <p:nvPicPr>
          <p:cNvPr id="2" name="Obraz 1" descr="Zrzut ekranu 2015-01-20 o 14.58.3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630" y="871538"/>
            <a:ext cx="3492170" cy="260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700" b="1" dirty="0" smtClean="0">
                <a:solidFill>
                  <a:srgbClr val="4F6228"/>
                </a:solidFill>
              </a:rPr>
              <a:t>6 </a:t>
            </a:r>
          </a:p>
          <a:p>
            <a:pPr algn="ctr" eaLnBrk="1" hangingPunct="1"/>
            <a:r>
              <a:rPr kumimoji="0" lang="pl-PL" sz="1700" b="1" dirty="0" smtClean="0">
                <a:solidFill>
                  <a:srgbClr val="4F6228"/>
                </a:solidFill>
              </a:rPr>
              <a:t>listopada</a:t>
            </a:r>
            <a:endParaRPr kumimoji="0" lang="pl-PL" sz="1700" b="1" dirty="0">
              <a:solidFill>
                <a:srgbClr val="4F6228"/>
              </a:solidFill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bezpieczeństwo</a:t>
            </a:r>
            <a:endParaRPr kumimoji="0" lang="pl-PL" sz="1400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2102815B-AB2C-8043-9F22-D8DA435E8E4B}" type="slidenum">
              <a:rPr kumimoji="0" lang="pl-PL">
                <a:solidFill>
                  <a:srgbClr val="B9CDE5"/>
                </a:solidFill>
              </a:rPr>
              <a:pPr eaLnBrk="1" hangingPunct="1"/>
              <a:t>24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3" name="Prostokąt 2"/>
          <p:cNvSpPr/>
          <p:nvPr/>
        </p:nvSpPr>
        <p:spPr>
          <a:xfrm>
            <a:off x="2551020" y="153461"/>
            <a:ext cx="33034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l-PL" sz="2400" b="1" dirty="0">
                <a:solidFill>
                  <a:srgbClr val="FFFFFF"/>
                </a:solidFill>
              </a:rPr>
              <a:t>„Bezpiecznie na drodze</a:t>
            </a:r>
            <a:r>
              <a:rPr lang="ja-JP" altLang="pl-PL" sz="2400" b="1" dirty="0">
                <a:solidFill>
                  <a:srgbClr val="FFFFFF"/>
                </a:solidFill>
              </a:rPr>
              <a:t>”</a:t>
            </a:r>
            <a:endParaRPr lang="cs-CZ" sz="2400" b="1" dirty="0">
              <a:solidFill>
                <a:srgbClr val="FFFFFF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286000" y="751344"/>
            <a:ext cx="30238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Naszą szkołę </a:t>
            </a:r>
            <a:r>
              <a:rPr lang="pl-PL" dirty="0">
                <a:solidFill>
                  <a:srgbClr val="FFFFFF"/>
                </a:solidFill>
              </a:rPr>
              <a:t>odwiedzili policjanci</a:t>
            </a:r>
          </a:p>
          <a:p>
            <a:r>
              <a:rPr lang="pl-PL" dirty="0">
                <a:solidFill>
                  <a:srgbClr val="FFFFFF"/>
                </a:solidFill>
              </a:rPr>
              <a:t> cieszyńskiej drogówki wraz z Komendantem Straży </a:t>
            </a:r>
            <a:r>
              <a:rPr lang="pl-PL" dirty="0" smtClean="0">
                <a:solidFill>
                  <a:srgbClr val="FFFFFF"/>
                </a:solidFill>
              </a:rPr>
              <a:t>Miejskiej </a:t>
            </a:r>
            <a:r>
              <a:rPr lang="pl-PL" dirty="0">
                <a:solidFill>
                  <a:srgbClr val="FFFFFF"/>
                </a:solidFill>
              </a:rPr>
              <a:t>w Skoczowie oraz "Sznupkiem" czyli policyjną maskotką. </a:t>
            </a:r>
          </a:p>
          <a:p>
            <a:r>
              <a:rPr lang="pl-PL" dirty="0">
                <a:solidFill>
                  <a:srgbClr val="FFFFFF"/>
                </a:solidFill>
              </a:rPr>
              <a:t>Dzieci w formie zabawy uczyły się, jak </a:t>
            </a:r>
            <a:r>
              <a:rPr lang="pl-PL" dirty="0" smtClean="0">
                <a:solidFill>
                  <a:srgbClr val="FFFFFF"/>
                </a:solidFill>
              </a:rPr>
              <a:t>bezpiecznie przechodzić </a:t>
            </a:r>
            <a:r>
              <a:rPr lang="pl-PL" dirty="0">
                <a:solidFill>
                  <a:srgbClr val="FFFFFF"/>
                </a:solidFill>
              </a:rPr>
              <a:t>przez jezdnię oraz jak unikać </a:t>
            </a:r>
            <a:r>
              <a:rPr lang="pl-PL" dirty="0" smtClean="0">
                <a:solidFill>
                  <a:srgbClr val="FFFFFF"/>
                </a:solidFill>
              </a:rPr>
              <a:t>niebezpieczeństw </a:t>
            </a:r>
          </a:p>
          <a:p>
            <a:r>
              <a:rPr lang="pl-PL" dirty="0" smtClean="0">
                <a:solidFill>
                  <a:srgbClr val="FFFFFF"/>
                </a:solidFill>
              </a:rPr>
              <a:t>w </a:t>
            </a:r>
            <a:r>
              <a:rPr lang="pl-PL" dirty="0">
                <a:solidFill>
                  <a:srgbClr val="FFFFFF"/>
                </a:solidFill>
              </a:rPr>
              <a:t>czasie drogi do i ze szkoły. </a:t>
            </a:r>
          </a:p>
        </p:txBody>
      </p:sp>
      <p:pic>
        <p:nvPicPr>
          <p:cNvPr id="5" name="Obraz 4" descr="Zrzut ekranu 2015-01-18 o 15.09.4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4387356"/>
            <a:ext cx="3447143" cy="2119881"/>
          </a:xfrm>
          <a:prstGeom prst="rect">
            <a:avLst/>
          </a:prstGeom>
        </p:spPr>
      </p:pic>
      <p:pic>
        <p:nvPicPr>
          <p:cNvPr id="8" name="Obraz 7" descr="Zrzut ekranu 2015-01-18 o 15.10.38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428" y="262318"/>
            <a:ext cx="2240340" cy="3187095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6059714" y="3669876"/>
            <a:ext cx="284480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Podczas spotkania podkreślano,</a:t>
            </a:r>
          </a:p>
          <a:p>
            <a:r>
              <a:rPr lang="pl-PL" dirty="0">
                <a:solidFill>
                  <a:srgbClr val="FFFFFF"/>
                </a:solidFill>
              </a:rPr>
              <a:t>jak ważne jest noszenie elementów odblaskowych szczególnie w okresie jesienno-zimowym. Wszystkie dzieci otrzymały kamizelki odblaskowe i składały obietnicę noszenia ich na co dzień.</a:t>
            </a:r>
          </a:p>
        </p:txBody>
      </p:sp>
    </p:spTree>
    <p:extLst>
      <p:ext uri="{BB962C8B-B14F-4D97-AF65-F5344CB8AC3E}">
        <p14:creationId xmlns:p14="http://schemas.microsoft.com/office/powerpoint/2010/main" val="377360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700" b="1" dirty="0" smtClean="0">
                <a:solidFill>
                  <a:srgbClr val="4F6228"/>
                </a:solidFill>
              </a:rPr>
              <a:t>7 </a:t>
            </a:r>
          </a:p>
          <a:p>
            <a:pPr algn="ctr" eaLnBrk="1" hangingPunct="1"/>
            <a:r>
              <a:rPr kumimoji="0" lang="pl-PL" sz="1700" b="1" dirty="0" smtClean="0">
                <a:solidFill>
                  <a:srgbClr val="4F6228"/>
                </a:solidFill>
              </a:rPr>
              <a:t>listopada</a:t>
            </a:r>
            <a:endParaRPr kumimoji="0" lang="pl-PL" sz="1700" b="1" dirty="0">
              <a:solidFill>
                <a:srgbClr val="4F6228"/>
              </a:solidFill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Akademia, święto</a:t>
            </a:r>
            <a:endParaRPr kumimoji="0" lang="pl-PL" sz="1400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2102815B-AB2C-8043-9F22-D8DA435E8E4B}" type="slidenum">
              <a:rPr kumimoji="0" lang="pl-PL">
                <a:solidFill>
                  <a:srgbClr val="B9CDE5"/>
                </a:solidFill>
              </a:rPr>
              <a:pPr eaLnBrk="1" hangingPunct="1"/>
              <a:t>25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3" name="Prostokąt 2"/>
          <p:cNvSpPr/>
          <p:nvPr/>
        </p:nvSpPr>
        <p:spPr>
          <a:xfrm>
            <a:off x="2286000" y="535104"/>
            <a:ext cx="6127149" cy="875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l-PL" sz="2800" b="1" dirty="0" smtClean="0">
                <a:solidFill>
                  <a:srgbClr val="FFFFFF"/>
                </a:solidFill>
              </a:rPr>
              <a:t>ŚWIĘTO NIEPODLEGŁOŚCI </a:t>
            </a:r>
          </a:p>
          <a:p>
            <a:pPr algn="ctr" eaLnBrk="1" hangingPunct="1">
              <a:lnSpc>
                <a:spcPct val="90000"/>
              </a:lnSpc>
            </a:pPr>
            <a:r>
              <a:rPr lang="pl-PL" sz="2800" b="1" dirty="0" smtClean="0">
                <a:solidFill>
                  <a:srgbClr val="FFFFFF"/>
                </a:solidFill>
              </a:rPr>
              <a:t>w naszej szkole</a:t>
            </a:r>
            <a:endParaRPr lang="cs-CZ" sz="2800" b="1" dirty="0">
              <a:solidFill>
                <a:srgbClr val="FFFFFF"/>
              </a:solidFill>
            </a:endParaRPr>
          </a:p>
        </p:txBody>
      </p:sp>
      <p:pic>
        <p:nvPicPr>
          <p:cNvPr id="2" name="Obraz 1" descr="Zrzut ekranu 2015-01-14 o 12.43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833" y="1868835"/>
            <a:ext cx="6047446" cy="422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8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700" b="1" dirty="0" smtClean="0">
                <a:solidFill>
                  <a:srgbClr val="4F6228"/>
                </a:solidFill>
              </a:rPr>
              <a:t>11 </a:t>
            </a:r>
          </a:p>
          <a:p>
            <a:pPr algn="ctr" eaLnBrk="1" hangingPunct="1"/>
            <a:r>
              <a:rPr kumimoji="0" lang="pl-PL" sz="1700" b="1" dirty="0" smtClean="0">
                <a:solidFill>
                  <a:srgbClr val="4F6228"/>
                </a:solidFill>
              </a:rPr>
              <a:t>listopada</a:t>
            </a:r>
            <a:endParaRPr kumimoji="0" lang="pl-PL" sz="1700" b="1" dirty="0">
              <a:solidFill>
                <a:srgbClr val="4F6228"/>
              </a:solidFill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święto</a:t>
            </a:r>
            <a:endParaRPr kumimoji="0" lang="pl-PL" sz="1400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2102815B-AB2C-8043-9F22-D8DA435E8E4B}" type="slidenum">
              <a:rPr kumimoji="0" lang="pl-PL">
                <a:solidFill>
                  <a:srgbClr val="B9CDE5"/>
                </a:solidFill>
              </a:rPr>
              <a:pPr eaLnBrk="1" hangingPunct="1"/>
              <a:t>26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3" name="Prostokąt 2"/>
          <p:cNvSpPr/>
          <p:nvPr/>
        </p:nvSpPr>
        <p:spPr>
          <a:xfrm>
            <a:off x="2286000" y="535104"/>
            <a:ext cx="6127149" cy="875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l-PL" sz="2800" b="1" dirty="0" smtClean="0">
                <a:solidFill>
                  <a:srgbClr val="FFFFFF"/>
                </a:solidFill>
              </a:rPr>
              <a:t>ŚWIĘTO NIEPODLEGŁOŚCI </a:t>
            </a:r>
          </a:p>
          <a:p>
            <a:pPr algn="ctr" eaLnBrk="1" hangingPunct="1">
              <a:lnSpc>
                <a:spcPct val="90000"/>
              </a:lnSpc>
            </a:pPr>
            <a:r>
              <a:rPr lang="pl-PL" sz="2800" b="1" dirty="0" smtClean="0">
                <a:solidFill>
                  <a:srgbClr val="FFFFFF"/>
                </a:solidFill>
              </a:rPr>
              <a:t>w Skoczowie</a:t>
            </a:r>
            <a:endParaRPr lang="cs-CZ" sz="2800" b="1" dirty="0">
              <a:solidFill>
                <a:srgbClr val="FFFFFF"/>
              </a:solidFill>
            </a:endParaRPr>
          </a:p>
        </p:txBody>
      </p:sp>
      <p:pic>
        <p:nvPicPr>
          <p:cNvPr id="2" name="Obraz 1" descr="07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407" y="1631123"/>
            <a:ext cx="6075811" cy="4050540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4824066" y="6227203"/>
            <a:ext cx="2383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Foto D. Kochman</a:t>
            </a:r>
          </a:p>
          <a:p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144149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700" b="1" dirty="0" smtClean="0">
                <a:solidFill>
                  <a:srgbClr val="4F6228"/>
                </a:solidFill>
              </a:rPr>
              <a:t>….</a:t>
            </a:r>
          </a:p>
          <a:p>
            <a:pPr algn="ctr" eaLnBrk="1" hangingPunct="1"/>
            <a:r>
              <a:rPr kumimoji="0" lang="pl-PL" sz="1700" b="1" dirty="0" smtClean="0">
                <a:solidFill>
                  <a:srgbClr val="4F6228"/>
                </a:solidFill>
              </a:rPr>
              <a:t>listopada</a:t>
            </a:r>
            <a:endParaRPr kumimoji="0" lang="pl-PL" sz="1700" b="1" dirty="0">
              <a:solidFill>
                <a:srgbClr val="4F6228"/>
              </a:solidFill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Akcja charytatywna</a:t>
            </a:r>
            <a:endParaRPr kumimoji="0" lang="pl-PL" sz="1400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2102815B-AB2C-8043-9F22-D8DA435E8E4B}" type="slidenum">
              <a:rPr kumimoji="0" lang="pl-PL">
                <a:solidFill>
                  <a:srgbClr val="B9CDE5"/>
                </a:solidFill>
              </a:rPr>
              <a:pPr eaLnBrk="1" hangingPunct="1"/>
              <a:t>27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3" name="Prostokąt 2"/>
          <p:cNvSpPr/>
          <p:nvPr/>
        </p:nvSpPr>
        <p:spPr>
          <a:xfrm>
            <a:off x="3924225" y="253720"/>
            <a:ext cx="31978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l-PL" sz="2400" b="1" dirty="0" smtClean="0">
                <a:solidFill>
                  <a:srgbClr val="FFFFFF"/>
                </a:solidFill>
              </a:rPr>
              <a:t>PREZENT POD CHOINKĘ</a:t>
            </a:r>
            <a:endParaRPr lang="cs-CZ" sz="2400" b="1" dirty="0">
              <a:solidFill>
                <a:srgbClr val="FFFFFF"/>
              </a:solidFill>
            </a:endParaRPr>
          </a:p>
        </p:txBody>
      </p:sp>
      <p:pic>
        <p:nvPicPr>
          <p:cNvPr id="10" name="Obraz 9" descr="Zrzut ekranu 2015-01-20 o 13.42.3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218" y="1655939"/>
            <a:ext cx="4356067" cy="3092808"/>
          </a:xfrm>
          <a:prstGeom prst="rect">
            <a:avLst/>
          </a:prstGeom>
        </p:spPr>
      </p:pic>
      <p:sp>
        <p:nvSpPr>
          <p:cNvPr id="12" name="PoleTekstowe 11"/>
          <p:cNvSpPr txBox="1"/>
          <p:nvPr/>
        </p:nvSpPr>
        <p:spPr>
          <a:xfrm>
            <a:off x="2554571" y="5013965"/>
            <a:ext cx="6132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Uczniowie </a:t>
            </a:r>
            <a:r>
              <a:rPr lang="pl-PL" dirty="0">
                <a:solidFill>
                  <a:srgbClr val="FFFFFF"/>
                </a:solidFill>
              </a:rPr>
              <a:t>przygotowują prezenty świąteczne dla najuboższych dzieci mieszkających na Ukrainie, Białorusi i Rumunii. Z roku na rok coraz więcej uczniów angażuje się w tą akcję. W tym roku uczniowie naszej szkoły przygotowali 94 paczki.</a:t>
            </a:r>
          </a:p>
        </p:txBody>
      </p:sp>
      <p:sp>
        <p:nvSpPr>
          <p:cNvPr id="14" name="PoleTekstowe 13"/>
          <p:cNvSpPr txBox="1"/>
          <p:nvPr/>
        </p:nvSpPr>
        <p:spPr>
          <a:xfrm>
            <a:off x="2654248" y="823818"/>
            <a:ext cx="6269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"PREZENT POD CHOINKĘ" to ogólnopolska akcja charytatywna, która co roku organizowana jest w naszej szkole. </a:t>
            </a:r>
          </a:p>
        </p:txBody>
      </p:sp>
    </p:spTree>
    <p:extLst>
      <p:ext uri="{BB962C8B-B14F-4D97-AF65-F5344CB8AC3E}">
        <p14:creationId xmlns:p14="http://schemas.microsoft.com/office/powerpoint/2010/main" val="104399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700" b="1" dirty="0" smtClean="0">
                <a:solidFill>
                  <a:schemeClr val="accent3">
                    <a:lumMod val="50000"/>
                  </a:schemeClr>
                </a:solidFill>
              </a:rPr>
              <a:t>16 X,</a:t>
            </a:r>
            <a:endParaRPr kumimoji="0" lang="pl-PL" sz="17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 eaLnBrk="1" hangingPunct="1"/>
            <a:r>
              <a:rPr kumimoji="0" lang="pl-PL" sz="1700" b="1" dirty="0" smtClean="0">
                <a:solidFill>
                  <a:schemeClr val="accent3">
                    <a:lumMod val="50000"/>
                  </a:schemeClr>
                </a:solidFill>
              </a:rPr>
              <a:t>13 XII</a:t>
            </a:r>
            <a:endParaRPr kumimoji="0" lang="pl-PL" sz="17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akcja charytatywna</a:t>
            </a: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C71F7C39-2CEF-7049-B80D-B284DEEC3BD8}" type="slidenum">
              <a:rPr kumimoji="0" lang="pl-PL">
                <a:solidFill>
                  <a:srgbClr val="B9CDE5"/>
                </a:solidFill>
              </a:rPr>
              <a:pPr eaLnBrk="1" hangingPunct="1"/>
              <a:t>28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ZS nr 1 Skoczów </a:t>
            </a:r>
            <a:r>
              <a:rPr lang="pl-PL" sz="1400" b="1" dirty="0" smtClean="0">
                <a:solidFill>
                  <a:schemeClr val="accent3">
                    <a:lumMod val="50000"/>
                  </a:schemeClr>
                </a:solidFill>
              </a:rPr>
              <a:t>2014/15</a:t>
            </a:r>
            <a:endParaRPr lang="pl-PL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semestr I</a:t>
            </a:r>
          </a:p>
        </p:txBody>
      </p:sp>
      <p:pic>
        <p:nvPicPr>
          <p:cNvPr id="15366" name="Obraz 2" descr="logoPOLA NADZIEI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7610" y="871538"/>
            <a:ext cx="198437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Prostokąt 4"/>
          <p:cNvSpPr>
            <a:spLocks noChangeArrowheads="1"/>
          </p:cNvSpPr>
          <p:nvPr/>
        </p:nvSpPr>
        <p:spPr bwMode="auto">
          <a:xfrm>
            <a:off x="2128838" y="3411538"/>
            <a:ext cx="6810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„Pola Nadziei</a:t>
            </a:r>
            <a:r>
              <a:rPr lang="ja-JP" altLang="pl-PL" b="1">
                <a:solidFill>
                  <a:schemeClr val="bg1"/>
                </a:solidFill>
              </a:rPr>
              <a:t>”</a:t>
            </a:r>
            <a:r>
              <a:rPr lang="pl-PL" b="1">
                <a:solidFill>
                  <a:schemeClr val="bg1"/>
                </a:solidFill>
              </a:rPr>
              <a:t> to akcja charytatywna mająca na celu pozyskiwanie funduszy na budowę hospicjum w Bielsku-Białej, a także uwrażliwianie dzieci i młodzieży na problemy ludzi nieuleczalnie chorych i cierpiących.</a:t>
            </a:r>
          </a:p>
        </p:txBody>
      </p:sp>
      <p:pic>
        <p:nvPicPr>
          <p:cNvPr id="15369" name="Obraz 14" descr="Zrzut ekranu 2014-02-02 o 15.57.3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188" y="4913313"/>
            <a:ext cx="516255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/>
          <p:cNvSpPr/>
          <p:nvPr/>
        </p:nvSpPr>
        <p:spPr>
          <a:xfrm>
            <a:off x="3487738" y="114300"/>
            <a:ext cx="2579687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dirty="0">
                <a:solidFill>
                  <a:schemeClr val="bg1"/>
                </a:solidFill>
              </a:rPr>
              <a:t>POLA NADZIEI</a:t>
            </a:r>
            <a:endParaRPr kumimoji="0" lang="pl-PL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700" b="1">
                <a:solidFill>
                  <a:srgbClr val="4F6228"/>
                </a:solidFill>
              </a:rPr>
              <a:t>w</a:t>
            </a:r>
          </a:p>
          <a:p>
            <a:pPr algn="ctr" eaLnBrk="1" hangingPunct="1"/>
            <a:r>
              <a:rPr kumimoji="0" lang="pl-PL" sz="1700" b="1">
                <a:solidFill>
                  <a:srgbClr val="4F6228"/>
                </a:solidFill>
              </a:rPr>
              <a:t>październiku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400" b="1" dirty="0" smtClean="0">
                <a:solidFill>
                  <a:srgbClr val="4F6228"/>
                </a:solidFill>
              </a:rPr>
              <a:t>zdrowie</a:t>
            </a:r>
            <a:endParaRPr kumimoji="0" lang="pl-PL" sz="1400" b="1" dirty="0">
              <a:solidFill>
                <a:srgbClr val="4F6228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827758BB-3C26-F849-9022-011D2F388093}" type="slidenum">
              <a:rPr kumimoji="0" lang="pl-PL">
                <a:solidFill>
                  <a:srgbClr val="B9CDE5"/>
                </a:solidFill>
              </a:rPr>
              <a:pPr eaLnBrk="1" hangingPunct="1"/>
              <a:t>29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49157" name="PoleTekstowe 3"/>
          <p:cNvSpPr txBox="1">
            <a:spLocks noChangeArrowheads="1"/>
          </p:cNvSpPr>
          <p:nvPr/>
        </p:nvSpPr>
        <p:spPr bwMode="auto">
          <a:xfrm>
            <a:off x="2598738" y="600075"/>
            <a:ext cx="6088062" cy="1385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2800" b="1" dirty="0">
                <a:solidFill>
                  <a:schemeClr val="bg1"/>
                </a:solidFill>
              </a:rPr>
              <a:t>„ Bezpieczny Puchatek</a:t>
            </a:r>
            <a:r>
              <a:rPr lang="ja-JP" altLang="pl-PL" sz="2800" b="1" dirty="0">
                <a:solidFill>
                  <a:schemeClr val="bg1"/>
                </a:solidFill>
              </a:rPr>
              <a:t>”</a:t>
            </a:r>
            <a:r>
              <a:rPr lang="pl-PL" sz="2800" b="1" dirty="0">
                <a:solidFill>
                  <a:schemeClr val="bg1"/>
                </a:solidFill>
              </a:rPr>
              <a:t>-  </a:t>
            </a:r>
          </a:p>
          <a:p>
            <a:pPr algn="ctr" eaLnBrk="1" hangingPunct="1"/>
            <a:r>
              <a:rPr lang="pl-PL" sz="2800" b="1" dirty="0">
                <a:solidFill>
                  <a:schemeClr val="bg1"/>
                </a:solidFill>
              </a:rPr>
              <a:t>film i pogadanki </a:t>
            </a:r>
          </a:p>
          <a:p>
            <a:pPr algn="ctr" eaLnBrk="1" hangingPunct="1"/>
            <a:r>
              <a:rPr lang="pl-PL" sz="2800" b="1" dirty="0">
                <a:solidFill>
                  <a:schemeClr val="bg1"/>
                </a:solidFill>
              </a:rPr>
              <a:t>dla wszystkich uczniów klas pierwszych.</a:t>
            </a:r>
            <a:endParaRPr lang="cs-CZ" sz="2800" b="1" dirty="0">
              <a:solidFill>
                <a:schemeClr val="bg1"/>
              </a:solidFill>
            </a:endParaRPr>
          </a:p>
        </p:txBody>
      </p:sp>
      <p:pic>
        <p:nvPicPr>
          <p:cNvPr id="35847" name="Obraz 1" descr="20_puchatek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5567" y="2800716"/>
            <a:ext cx="4268788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rgbClr val="95B3D7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info</a:t>
            </a:r>
            <a:endParaRPr kumimoji="0" lang="pl-PL" sz="14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 useBgFill="1">
        <p:nvSpPr>
          <p:cNvPr id="17" name="PoleTekstowe 16"/>
          <p:cNvSpPr txBox="1"/>
          <p:nvPr/>
        </p:nvSpPr>
        <p:spPr>
          <a:xfrm>
            <a:off x="2436813" y="1493763"/>
            <a:ext cx="6294437" cy="3386931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3200" b="1" dirty="0">
                <a:solidFill>
                  <a:schemeClr val="bg1"/>
                </a:solidFill>
              </a:rPr>
              <a:t>W naszej szkole </a:t>
            </a:r>
            <a:r>
              <a:rPr kumimoji="0" lang="pl-PL" sz="3200" b="1" dirty="0" smtClean="0">
                <a:solidFill>
                  <a:schemeClr val="bg1"/>
                </a:solidFill>
              </a:rPr>
              <a:t>zatrudnionych jest </a:t>
            </a:r>
          </a:p>
          <a:p>
            <a:pPr algn="ctr" eaLnBrk="1" hangingPunct="1"/>
            <a:r>
              <a:rPr kumimoji="0" lang="pl-PL" sz="3200" b="1" dirty="0">
                <a:solidFill>
                  <a:schemeClr val="bg1"/>
                </a:solidFill>
              </a:rPr>
              <a:t>94 pracowników</a:t>
            </a:r>
            <a:r>
              <a:rPr kumimoji="0" lang="pl-PL" sz="2400" b="1" dirty="0">
                <a:solidFill>
                  <a:schemeClr val="bg1"/>
                </a:solidFill>
              </a:rPr>
              <a:t>*</a:t>
            </a:r>
            <a:r>
              <a:rPr kumimoji="0" lang="pl-PL" sz="3200" b="1" dirty="0">
                <a:solidFill>
                  <a:schemeClr val="bg1"/>
                </a:solidFill>
              </a:rPr>
              <a:t>.</a:t>
            </a:r>
            <a:r>
              <a:rPr lang="pl-PL" sz="3200" b="1" dirty="0" smtClean="0">
                <a:solidFill>
                  <a:schemeClr val="bg1"/>
                </a:solidFill>
              </a:rPr>
              <a:t> </a:t>
            </a:r>
          </a:p>
          <a:p>
            <a:pPr algn="ctr" eaLnBrk="1" hangingPunct="1"/>
            <a:endParaRPr lang="pl-PL" sz="1600" b="1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pl-PL" sz="3200" b="1" dirty="0" smtClean="0">
                <a:solidFill>
                  <a:schemeClr val="bg1"/>
                </a:solidFill>
              </a:rPr>
              <a:t>Budynek szkoły zajmuje powierzchnię ponad </a:t>
            </a:r>
            <a:r>
              <a:rPr lang="pl-PL" sz="3200" b="1" u="sng" dirty="0" smtClean="0">
                <a:solidFill>
                  <a:schemeClr val="bg1"/>
                </a:solidFill>
              </a:rPr>
              <a:t>8.800 m2</a:t>
            </a:r>
            <a:r>
              <a:rPr lang="pl-PL" sz="3200" b="1" dirty="0" smtClean="0">
                <a:solidFill>
                  <a:schemeClr val="bg1"/>
                </a:solidFill>
              </a:rPr>
              <a:t>,</a:t>
            </a:r>
          </a:p>
          <a:p>
            <a:pPr algn="ctr" eaLnBrk="1" hangingPunct="1"/>
            <a:endParaRPr lang="pl-PL" sz="1600" b="1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pl-PL" sz="3200" b="1" dirty="0" smtClean="0">
                <a:solidFill>
                  <a:schemeClr val="bg1"/>
                </a:solidFill>
              </a:rPr>
              <a:t>tereny zielone to aż </a:t>
            </a:r>
            <a:r>
              <a:rPr lang="pl-PL" sz="3200" b="1" u="sng" dirty="0" smtClean="0">
                <a:solidFill>
                  <a:schemeClr val="bg1"/>
                </a:solidFill>
              </a:rPr>
              <a:t>17.500 m2 </a:t>
            </a:r>
          </a:p>
          <a:p>
            <a:pPr algn="ctr" eaLnBrk="1" hangingPunct="1"/>
            <a:endParaRPr lang="pl-PL" sz="1600" b="1" u="sng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pl-PL" sz="3200" b="1" dirty="0" smtClean="0">
                <a:solidFill>
                  <a:schemeClr val="bg1"/>
                </a:solidFill>
              </a:rPr>
              <a:t>(w tym boisko do piłki plażowej siatkowej, boisko ze sztuczną nawierzchnią, plac zabaw, boisko asfaltowe).</a:t>
            </a:r>
            <a:endParaRPr kumimoji="0" lang="pl-PL" sz="3200" b="1" dirty="0" smtClean="0">
              <a:solidFill>
                <a:schemeClr val="bg1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436A4F88-E326-664E-95D9-97B710403A9E}" type="slidenum">
              <a:rPr kumimoji="0" lang="pl-PL">
                <a:solidFill>
                  <a:srgbClr val="B9CDE5"/>
                </a:solidFill>
              </a:rPr>
              <a:pPr eaLnBrk="1" hangingPunct="1"/>
              <a:t>3</a:t>
            </a:fld>
            <a:endParaRPr kumimoji="0" lang="pl-PL" dirty="0">
              <a:solidFill>
                <a:srgbClr val="B9CDE5"/>
              </a:solidFill>
            </a:endParaRPr>
          </a:p>
        </p:txBody>
      </p:sp>
      <p:sp>
        <p:nvSpPr>
          <p:cNvPr id="7" name="PoleTekstowe 6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 smtClean="0">
                <a:solidFill>
                  <a:schemeClr val="accent3">
                    <a:lumMod val="50000"/>
                  </a:schemeClr>
                </a:solidFill>
              </a:rPr>
              <a:t>1</a:t>
            </a:r>
            <a:endParaRPr kumimoji="0" lang="pl-PL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 eaLnBrk="1" hangingPunct="1"/>
            <a:r>
              <a:rPr kumimoji="0" lang="pl-PL" b="1" dirty="0">
                <a:solidFill>
                  <a:schemeClr val="accent3">
                    <a:lumMod val="50000"/>
                  </a:schemeClr>
                </a:solidFill>
              </a:rPr>
              <a:t>września</a:t>
            </a:r>
          </a:p>
        </p:txBody>
      </p:sp>
      <p:sp>
        <p:nvSpPr>
          <p:cNvPr id="8" name="PoleTekstowe 7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info</a:t>
            </a:r>
            <a:endParaRPr kumimoji="0" lang="pl-PL" sz="1400" b="1" dirty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PoleTekstowe 8"/>
          <p:cNvSpPr txBox="1">
            <a:spLocks noChangeArrowheads="1"/>
          </p:cNvSpPr>
          <p:nvPr/>
        </p:nvSpPr>
        <p:spPr bwMode="auto">
          <a:xfrm>
            <a:off x="541338" y="2914486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ZS nr 1 Skoczów </a:t>
            </a:r>
            <a:r>
              <a:rPr lang="pl-PL" sz="1400" b="1" dirty="0" smtClean="0">
                <a:solidFill>
                  <a:schemeClr val="accent3">
                    <a:lumMod val="50000"/>
                  </a:schemeClr>
                </a:solidFill>
              </a:rPr>
              <a:t>2014/15</a:t>
            </a:r>
            <a:endParaRPr lang="pl-PL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semestr I</a:t>
            </a:r>
          </a:p>
        </p:txBody>
      </p:sp>
      <p:sp>
        <p:nvSpPr>
          <p:cNvPr id="2" name="Prostokąt 1"/>
          <p:cNvSpPr/>
          <p:nvPr/>
        </p:nvSpPr>
        <p:spPr>
          <a:xfrm>
            <a:off x="2831847" y="6167477"/>
            <a:ext cx="1988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kumimoji="0" lang="pl-PL" b="1" dirty="0">
                <a:solidFill>
                  <a:schemeClr val="bg1"/>
                </a:solidFill>
              </a:rPr>
              <a:t>* Stan na 28 I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w</a:t>
            </a:r>
            <a:endParaRPr kumimoji="0" lang="pl-PL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listopadzie</a:t>
            </a:r>
            <a:endParaRPr kumimoji="0" lang="pl-PL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test</a:t>
            </a: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AA6CA8FB-3FE8-1946-89F0-7FDF8EC51B87}" type="slidenum">
              <a:rPr kumimoji="0" lang="pl-PL">
                <a:solidFill>
                  <a:srgbClr val="B9CDE5"/>
                </a:solidFill>
              </a:rPr>
              <a:pPr eaLnBrk="1" hangingPunct="1"/>
              <a:t>30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50181" name="PoleTekstowe 3"/>
          <p:cNvSpPr txBox="1">
            <a:spLocks noChangeArrowheads="1"/>
          </p:cNvSpPr>
          <p:nvPr/>
        </p:nvSpPr>
        <p:spPr bwMode="auto">
          <a:xfrm>
            <a:off x="2514600" y="209550"/>
            <a:ext cx="5684838" cy="9540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2800" b="1" dirty="0">
                <a:solidFill>
                  <a:schemeClr val="bg1"/>
                </a:solidFill>
              </a:rPr>
              <a:t>Eliminacje szkolne</a:t>
            </a:r>
          </a:p>
          <a:p>
            <a:pPr algn="ctr" eaLnBrk="1" hangingPunct="1"/>
            <a:r>
              <a:rPr lang="pl-PL" sz="2800" b="1" dirty="0">
                <a:solidFill>
                  <a:schemeClr val="bg1"/>
                </a:solidFill>
              </a:rPr>
              <a:t>do konkursów przedmiotowych</a:t>
            </a:r>
            <a:endParaRPr lang="cs-CZ" sz="2800" b="1" dirty="0">
              <a:solidFill>
                <a:schemeClr val="bg1"/>
              </a:solidFill>
            </a:endParaRPr>
          </a:p>
        </p:txBody>
      </p:sp>
      <p:pic>
        <p:nvPicPr>
          <p:cNvPr id="36872" name="Obraz 1" descr="2013_11_08 konk matem-00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063" y="1870671"/>
            <a:ext cx="5297487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w</a:t>
            </a:r>
            <a:endParaRPr kumimoji="0" lang="pl-PL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listopadzie</a:t>
            </a:r>
            <a:endParaRPr kumimoji="0" lang="pl-PL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pierwsza pomoc</a:t>
            </a: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0F9377DC-8E41-834E-B43F-238249DCC07F}" type="slidenum">
              <a:rPr kumimoji="0" lang="pl-PL">
                <a:solidFill>
                  <a:srgbClr val="B9CDE5"/>
                </a:solidFill>
              </a:rPr>
              <a:pPr eaLnBrk="1" hangingPunct="1"/>
              <a:t>31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56325" name="PoleTekstowe 3"/>
          <p:cNvSpPr txBox="1">
            <a:spLocks noChangeArrowheads="1"/>
          </p:cNvSpPr>
          <p:nvPr/>
        </p:nvSpPr>
        <p:spPr bwMode="auto">
          <a:xfrm>
            <a:off x="2612580" y="233363"/>
            <a:ext cx="5686425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3200" b="1" dirty="0">
                <a:solidFill>
                  <a:schemeClr val="bg1"/>
                </a:solidFill>
              </a:rPr>
              <a:t>RATUJEMY I UCZYMY RATOWAĆ 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2" name="PoleTekstowe 1"/>
          <p:cNvSpPr txBox="1"/>
          <p:nvPr/>
        </p:nvSpPr>
        <p:spPr>
          <a:xfrm>
            <a:off x="2302874" y="3603625"/>
            <a:ext cx="65551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>
                <a:solidFill>
                  <a:srgbClr val="FFFFFF"/>
                </a:solidFill>
              </a:rPr>
              <a:t>W listopadzie po raz kolejny odbyły się szkolenia pierwszej pomocy przedmedycznej w ramach akcji "Ratujemy i uczymy ratować" organizowanej przez Wielką Orkiestrę Świątecznej Pomocy. Wszyscy uczniowie pierwszych klas zapoznali się z filmem dotyczącym </a:t>
            </a:r>
            <a:r>
              <a:rPr lang="pl-PL" dirty="0" smtClean="0">
                <a:solidFill>
                  <a:srgbClr val="FFFFFF"/>
                </a:solidFill>
              </a:rPr>
              <a:t>"Doktora </a:t>
            </a:r>
            <a:r>
              <a:rPr lang="pl-PL" dirty="0">
                <a:solidFill>
                  <a:srgbClr val="FFFFFF"/>
                </a:solidFill>
              </a:rPr>
              <a:t>Kręciołka" oraz uczyli się jak należy się zachować podczas udzielania pierwszej pomocy. Uczniowie poznali zasady wzywania pomocy, przypomnieli sobie numery alarmowe oraz uczyli się sposobu układania osoby poszkodowanej w pozycję boczną </a:t>
            </a:r>
            <a:r>
              <a:rPr lang="pl-PL" dirty="0" smtClean="0">
                <a:solidFill>
                  <a:srgbClr val="FFFFFF"/>
                </a:solidFill>
              </a:rPr>
              <a:t>bezpieczną.</a:t>
            </a:r>
            <a:endParaRPr lang="pl-PL" dirty="0">
              <a:solidFill>
                <a:srgbClr val="FFFFFF"/>
              </a:solidFill>
            </a:endParaRPr>
          </a:p>
        </p:txBody>
      </p:sp>
      <p:pic>
        <p:nvPicPr>
          <p:cNvPr id="3" name="Obraz 2" descr="Zrzut ekranu 2015-01-20 o 13.58.3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873" y="1088653"/>
            <a:ext cx="6555107" cy="1892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25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listopada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impreza</a:t>
            </a: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10EC4586-823D-FC4A-8D90-5E75E21DD0BE}" type="slidenum">
              <a:rPr kumimoji="0" lang="pl-PL">
                <a:solidFill>
                  <a:srgbClr val="B9CDE5"/>
                </a:solidFill>
              </a:rPr>
              <a:pPr eaLnBrk="1" hangingPunct="1"/>
              <a:t>32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65541" name="Prostokąt 1"/>
          <p:cNvSpPr>
            <a:spLocks noChangeArrowheads="1"/>
          </p:cNvSpPr>
          <p:nvPr/>
        </p:nvSpPr>
        <p:spPr bwMode="auto">
          <a:xfrm>
            <a:off x="2022825" y="504888"/>
            <a:ext cx="7223379" cy="61555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pl-PL" sz="3400" b="1" dirty="0" smtClean="0">
                <a:solidFill>
                  <a:schemeClr val="bg1"/>
                </a:solidFill>
              </a:rPr>
              <a:t>Dzień Pluszowego Misia</a:t>
            </a:r>
            <a:r>
              <a:rPr lang="cs-CZ" sz="3400" b="1" dirty="0" smtClean="0">
                <a:solidFill>
                  <a:schemeClr val="bg1"/>
                </a:solidFill>
              </a:rPr>
              <a:t> </a:t>
            </a:r>
            <a:endParaRPr lang="pl-PL" sz="3400" b="1" dirty="0">
              <a:solidFill>
                <a:schemeClr val="bg1"/>
              </a:solidFill>
            </a:endParaRPr>
          </a:p>
        </p:txBody>
      </p:sp>
      <p:sp>
        <p:nvSpPr>
          <p:cNvPr id="2" name="PoleTekstowe 1"/>
          <p:cNvSpPr txBox="1"/>
          <p:nvPr/>
        </p:nvSpPr>
        <p:spPr>
          <a:xfrm>
            <a:off x="2677824" y="4486203"/>
            <a:ext cx="600897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25 listopada obchodziliśmy w szkole Dzień Pluszowego Misia. Wszystkie ulubione pluszaki towarzyszyły nam w tym dniu w czasie zajęć.</a:t>
            </a:r>
          </a:p>
        </p:txBody>
      </p:sp>
      <p:pic>
        <p:nvPicPr>
          <p:cNvPr id="3" name="Obraz 2" descr="Zrzut ekranu 2015-01-20 o 14.08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641" y="1626374"/>
            <a:ext cx="3390900" cy="2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listopadzie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>
            <a:normAutofit fontScale="92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dyskoteka</a:t>
            </a:r>
            <a:r>
              <a:rPr kumimoji="0" lang="pl-PL" sz="1400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, teatr, Rada Rodziców</a:t>
            </a:r>
            <a:endParaRPr kumimoji="0" lang="pl-PL" sz="1400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D3D96861-BD0E-F24C-8B7F-130E43301D97}" type="slidenum">
              <a:rPr kumimoji="0" lang="pl-PL">
                <a:solidFill>
                  <a:srgbClr val="B9CDE5"/>
                </a:solidFill>
              </a:rPr>
              <a:pPr eaLnBrk="1" hangingPunct="1"/>
              <a:t>33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55302" name="PoleTekstowe 3"/>
          <p:cNvSpPr txBox="1">
            <a:spLocks noChangeArrowheads="1"/>
          </p:cNvSpPr>
          <p:nvPr/>
        </p:nvSpPr>
        <p:spPr bwMode="auto">
          <a:xfrm>
            <a:off x="2286000" y="2981325"/>
            <a:ext cx="6400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2400" b="1" dirty="0">
                <a:solidFill>
                  <a:schemeClr val="bg1"/>
                </a:solidFill>
              </a:rPr>
              <a:t>Dyskoteka dla klas 4-5 SP - </a:t>
            </a:r>
            <a:r>
              <a:rPr lang="pl-PL" sz="2400" b="1" dirty="0" smtClean="0">
                <a:solidFill>
                  <a:schemeClr val="bg1"/>
                </a:solidFill>
              </a:rPr>
              <a:t>27 </a:t>
            </a:r>
            <a:r>
              <a:rPr lang="pl-PL" sz="2400" b="1" dirty="0">
                <a:solidFill>
                  <a:schemeClr val="bg1"/>
                </a:solidFill>
              </a:rPr>
              <a:t>XI.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55306" name="pole tekstowe 9"/>
          <p:cNvSpPr txBox="1">
            <a:spLocks noChangeArrowheads="1"/>
          </p:cNvSpPr>
          <p:nvPr/>
        </p:nvSpPr>
        <p:spPr bwMode="auto">
          <a:xfrm>
            <a:off x="2693988" y="4699392"/>
            <a:ext cx="5761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2400" b="1" dirty="0" smtClean="0">
                <a:solidFill>
                  <a:schemeClr val="bg1"/>
                </a:solidFill>
              </a:rPr>
              <a:t>29 </a:t>
            </a:r>
            <a:r>
              <a:rPr lang="pl-PL" sz="2400" b="1" dirty="0">
                <a:solidFill>
                  <a:schemeClr val="bg1"/>
                </a:solidFill>
              </a:rPr>
              <a:t>listopada odbyło się spotkanie </a:t>
            </a:r>
            <a:r>
              <a:rPr lang="pl-PL" sz="2400" b="1" dirty="0" smtClean="0">
                <a:solidFill>
                  <a:schemeClr val="bg1"/>
                </a:solidFill>
              </a:rPr>
              <a:t>rodziców.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2" name="PoleTekstowe 1"/>
          <p:cNvSpPr txBox="1"/>
          <p:nvPr/>
        </p:nvSpPr>
        <p:spPr>
          <a:xfrm>
            <a:off x="2551814" y="671311"/>
            <a:ext cx="603809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Wyjazd do Teatru im. A. Mickiewicza na spektakl „Opowieści z </a:t>
            </a:r>
            <a:r>
              <a:rPr lang="pl-PL" sz="2400" b="1" dirty="0" err="1" smtClean="0">
                <a:solidFill>
                  <a:schemeClr val="bg1"/>
                </a:solidFill>
              </a:rPr>
              <a:t>Narnii</a:t>
            </a:r>
            <a:r>
              <a:rPr lang="pl-PL" sz="24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Lew, Czarownica i Stara Szafa”.</a:t>
            </a:r>
            <a:endParaRPr lang="pl-PL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grudnia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konkurs zewn.</a:t>
            </a: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D9EF0E1A-CAD8-7C49-82FC-9BFA781D5D93}" type="slidenum">
              <a:rPr kumimoji="0" lang="pl-PL">
                <a:solidFill>
                  <a:srgbClr val="B9CDE5"/>
                </a:solidFill>
              </a:rPr>
              <a:pPr eaLnBrk="1" hangingPunct="1"/>
              <a:t>34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ZS nr 1 Skoczów </a:t>
            </a:r>
            <a:r>
              <a:rPr lang="pl-PL" sz="1400" b="1" dirty="0" smtClean="0">
                <a:solidFill>
                  <a:schemeClr val="accent3">
                    <a:lumMod val="50000"/>
                  </a:schemeClr>
                </a:solidFill>
              </a:rPr>
              <a:t>2014/15</a:t>
            </a:r>
            <a:endParaRPr lang="pl-PL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semestr I</a:t>
            </a:r>
          </a:p>
        </p:txBody>
      </p:sp>
      <p:sp>
        <p:nvSpPr>
          <p:cNvPr id="2" name="Prostokąt 1"/>
          <p:cNvSpPr/>
          <p:nvPr/>
        </p:nvSpPr>
        <p:spPr>
          <a:xfrm>
            <a:off x="2451100" y="273050"/>
            <a:ext cx="635000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III </a:t>
            </a:r>
            <a:r>
              <a:rPr lang="pl-P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Powiatowy Konkurs Czytelniczy 2013r. 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 im. Trzech Braci w Hażlachu</a:t>
            </a:r>
          </a:p>
        </p:txBody>
      </p:sp>
      <p:sp>
        <p:nvSpPr>
          <p:cNvPr id="5" name="PoleTekstowe 4"/>
          <p:cNvSpPr txBox="1"/>
          <p:nvPr/>
        </p:nvSpPr>
        <p:spPr>
          <a:xfrm>
            <a:off x="5698017" y="4549737"/>
            <a:ext cx="33615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Wyróżnieni</a:t>
            </a:r>
            <a:r>
              <a:rPr lang="pl-PL" dirty="0">
                <a:solidFill>
                  <a:schemeClr val="bg1"/>
                </a:solidFill>
              </a:rPr>
              <a:t>: </a:t>
            </a:r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 smtClean="0">
                <a:solidFill>
                  <a:schemeClr val="bg1"/>
                </a:solidFill>
              </a:rPr>
              <a:t>Adrian </a:t>
            </a:r>
            <a:r>
              <a:rPr lang="pl-PL" dirty="0">
                <a:solidFill>
                  <a:schemeClr val="bg1"/>
                </a:solidFill>
              </a:rPr>
              <a:t>Figiel, </a:t>
            </a:r>
            <a:r>
              <a:rPr lang="pl-PL" b="1" dirty="0">
                <a:solidFill>
                  <a:schemeClr val="bg1"/>
                </a:solidFill>
              </a:rPr>
              <a:t>Małgorzata Ferfecka</a:t>
            </a:r>
            <a:r>
              <a:rPr lang="pl-PL" dirty="0">
                <a:solidFill>
                  <a:schemeClr val="bg1"/>
                </a:solidFill>
              </a:rPr>
              <a:t>, Dominika Zowada, Zuzanna Cieślar, Piotr Lorek, Julia Hałubek, Oliwia Kaczmarczyk.</a:t>
            </a:r>
          </a:p>
        </p:txBody>
      </p:sp>
      <p:pic>
        <p:nvPicPr>
          <p:cNvPr id="7" name="Obraz 6" descr="Zrzut ekranu 2014-12-02 o 23.22.5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756" y="4206246"/>
            <a:ext cx="2998706" cy="2150419"/>
          </a:xfrm>
          <a:prstGeom prst="rect">
            <a:avLst/>
          </a:prstGeom>
        </p:spPr>
      </p:pic>
      <p:pic>
        <p:nvPicPr>
          <p:cNvPr id="8" name="Obraz 7" descr="Zrzut ekranu 2015-01-27 o 17.50.3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296" y="1404143"/>
            <a:ext cx="3929998" cy="2585668"/>
          </a:xfrm>
          <a:prstGeom prst="rect">
            <a:avLst/>
          </a:prstGeom>
        </p:spPr>
      </p:pic>
      <p:sp>
        <p:nvSpPr>
          <p:cNvPr id="9" name="PoleTekstowe 8"/>
          <p:cNvSpPr txBox="1"/>
          <p:nvPr/>
        </p:nvSpPr>
        <p:spPr>
          <a:xfrm>
            <a:off x="2226752" y="1404143"/>
            <a:ext cx="25739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Jury wyłoniło zwycięzców:</a:t>
            </a:r>
          </a:p>
          <a:p>
            <a:r>
              <a:rPr lang="pl-PL" dirty="0">
                <a:solidFill>
                  <a:schemeClr val="bg1"/>
                </a:solidFill>
              </a:rPr>
              <a:t>Szymon Kluz (SP </a:t>
            </a:r>
            <a:r>
              <a:rPr lang="pl-PL" dirty="0" smtClean="0">
                <a:solidFill>
                  <a:schemeClr val="bg1"/>
                </a:solidFill>
              </a:rPr>
              <a:t>Cisownica)</a:t>
            </a:r>
            <a:r>
              <a:rPr lang="pl-PL" dirty="0">
                <a:solidFill>
                  <a:schemeClr val="bg1"/>
                </a:solidFill>
              </a:rPr>
              <a:t>,</a:t>
            </a:r>
          </a:p>
          <a:p>
            <a:r>
              <a:rPr lang="pl-PL" dirty="0">
                <a:solidFill>
                  <a:schemeClr val="bg1"/>
                </a:solidFill>
              </a:rPr>
              <a:t>Zuzanna Łodzińska (SP Dzięgielów),</a:t>
            </a:r>
          </a:p>
          <a:p>
            <a:r>
              <a:rPr lang="pl-PL" b="1" dirty="0">
                <a:solidFill>
                  <a:schemeClr val="bg1"/>
                </a:solidFill>
              </a:rPr>
              <a:t>Magdalena Rydzewska (SP 8 Skoczów).</a:t>
            </a:r>
          </a:p>
          <a:p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w</a:t>
            </a:r>
            <a:endParaRPr kumimoji="0" lang="pl-PL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grudniu</a:t>
            </a:r>
            <a:endParaRPr kumimoji="0" lang="pl-PL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konkurs</a:t>
            </a:r>
            <a:endParaRPr kumimoji="0" lang="pl-PL" sz="1400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506F055A-0CFC-6F4B-BD66-E29AFBA51B5D}" type="slidenum">
              <a:rPr kumimoji="0" lang="pl-PL">
                <a:solidFill>
                  <a:srgbClr val="B9CDE5"/>
                </a:solidFill>
              </a:rPr>
              <a:pPr eaLnBrk="1" hangingPunct="1"/>
              <a:t>35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57350" name="Prostokąt 1"/>
          <p:cNvSpPr>
            <a:spLocks noChangeArrowheads="1"/>
          </p:cNvSpPr>
          <p:nvPr/>
        </p:nvSpPr>
        <p:spPr bwMode="auto">
          <a:xfrm>
            <a:off x="2442574" y="592138"/>
            <a:ext cx="624422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FFFFFF"/>
                </a:solidFill>
              </a:rPr>
              <a:t>Szkolny Konkurs Kolęd</a:t>
            </a:r>
            <a:r>
              <a:rPr lang="cs-CZ" sz="3200" b="1" dirty="0" smtClean="0">
                <a:solidFill>
                  <a:srgbClr val="FFFFFF"/>
                </a:solidFill>
              </a:rPr>
              <a:t> i Pastorałek</a:t>
            </a:r>
            <a:endParaRPr lang="cs-CZ" sz="3200" b="1" dirty="0">
              <a:solidFill>
                <a:srgbClr val="FFFFFF"/>
              </a:solidFill>
            </a:endParaRPr>
          </a:p>
        </p:txBody>
      </p:sp>
      <p:pic>
        <p:nvPicPr>
          <p:cNvPr id="4" name="Obraz 3" descr="Zrzut ekranu 2015-01-27 o 17.39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400" y="1910383"/>
            <a:ext cx="2870200" cy="1638300"/>
          </a:xfrm>
          <a:prstGeom prst="rect">
            <a:avLst/>
          </a:prstGeom>
        </p:spPr>
      </p:pic>
      <p:pic>
        <p:nvPicPr>
          <p:cNvPr id="5" name="Obraz 4" descr="Zrzut ekranu 2015-01-27 o 21.06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620" y="1910383"/>
            <a:ext cx="1981200" cy="1676400"/>
          </a:xfrm>
          <a:prstGeom prst="rect">
            <a:avLst/>
          </a:prstGeom>
        </p:spPr>
      </p:pic>
      <p:pic>
        <p:nvPicPr>
          <p:cNvPr id="7" name="Obraz 6" descr="Zrzut ekranu 2015-01-27 o 21.05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400" y="4127500"/>
            <a:ext cx="2946400" cy="1816100"/>
          </a:xfrm>
          <a:prstGeom prst="rect">
            <a:avLst/>
          </a:prstGeom>
        </p:spPr>
      </p:pic>
      <p:pic>
        <p:nvPicPr>
          <p:cNvPr id="8" name="Obraz 7" descr="Zrzut ekranu 2015-01-27 o 21.05.5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183" y="4150095"/>
            <a:ext cx="27432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3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2-3</a:t>
            </a:r>
            <a:endParaRPr kumimoji="0" lang="pl-PL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grudnia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konkurs zewn.</a:t>
            </a: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506F055A-0CFC-6F4B-BD66-E29AFBA51B5D}" type="slidenum">
              <a:rPr kumimoji="0" lang="pl-PL">
                <a:solidFill>
                  <a:srgbClr val="B9CDE5"/>
                </a:solidFill>
              </a:rPr>
              <a:pPr eaLnBrk="1" hangingPunct="1"/>
              <a:t>36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57350" name="Prostokąt 1"/>
          <p:cNvSpPr>
            <a:spLocks noChangeArrowheads="1"/>
          </p:cNvSpPr>
          <p:nvPr/>
        </p:nvSpPr>
        <p:spPr bwMode="auto">
          <a:xfrm>
            <a:off x="2044700" y="592138"/>
            <a:ext cx="2844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b="1" dirty="0">
                <a:solidFill>
                  <a:srgbClr val="FFFFFF"/>
                </a:solidFill>
              </a:rPr>
              <a:t>W sali Miejskiego Centrum Kultury "Pod </a:t>
            </a:r>
            <a:r>
              <a:rPr lang="pl-PL" b="1" dirty="0" smtClean="0">
                <a:solidFill>
                  <a:srgbClr val="FFFFFF"/>
                </a:solidFill>
              </a:rPr>
              <a:t>Pegazem”</a:t>
            </a:r>
          </a:p>
          <a:p>
            <a:pPr algn="ctr"/>
            <a:r>
              <a:rPr lang="pl-PL" b="1" dirty="0" smtClean="0">
                <a:solidFill>
                  <a:srgbClr val="FFFFFF"/>
                </a:solidFill>
              </a:rPr>
              <a:t> </a:t>
            </a:r>
            <a:r>
              <a:rPr lang="pl-PL" b="1" dirty="0">
                <a:solidFill>
                  <a:srgbClr val="FFFFFF"/>
                </a:solidFill>
              </a:rPr>
              <a:t>w Skoczowie odbył się </a:t>
            </a:r>
          </a:p>
          <a:p>
            <a:pPr algn="ctr"/>
            <a:endParaRPr lang="pl-PL" sz="2400" b="1" dirty="0">
              <a:solidFill>
                <a:srgbClr val="FFFFFF"/>
              </a:solidFill>
            </a:endParaRPr>
          </a:p>
          <a:p>
            <a:pPr algn="ctr"/>
            <a:r>
              <a:rPr lang="pl-PL" sz="2400" b="1" dirty="0">
                <a:solidFill>
                  <a:srgbClr val="FFFFFF"/>
                </a:solidFill>
              </a:rPr>
              <a:t>Szkolny Konkurs Kolęd Gminy Skoczów</a:t>
            </a:r>
            <a:r>
              <a:rPr lang="pl-PL" b="1" dirty="0">
                <a:solidFill>
                  <a:srgbClr val="FFFFFF"/>
                </a:solidFill>
              </a:rPr>
              <a:t>. </a:t>
            </a:r>
            <a:endParaRPr lang="cs-CZ" b="1" dirty="0">
              <a:solidFill>
                <a:srgbClr val="FFFFFF"/>
              </a:solidFill>
            </a:endParaRPr>
          </a:p>
        </p:txBody>
      </p:sp>
      <p:pic>
        <p:nvPicPr>
          <p:cNvPr id="2" name="Obraz 1" descr="Zrzut ekranu 2015-01-27 o 20.33.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561" y="592138"/>
            <a:ext cx="4300439" cy="2838803"/>
          </a:xfrm>
          <a:prstGeom prst="rect">
            <a:avLst/>
          </a:prstGeom>
        </p:spPr>
      </p:pic>
      <p:pic>
        <p:nvPicPr>
          <p:cNvPr id="3" name="Obraz 2" descr="Zrzut ekranu 2015-01-27 o 20.33.3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726" y="3868545"/>
            <a:ext cx="4386780" cy="2487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655745" y="871538"/>
            <a:ext cx="1363662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12</a:t>
            </a:r>
            <a:endParaRPr kumimoji="0" lang="pl-PL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grudnia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655745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konkurs zewn.</a:t>
            </a: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BFA07A48-A1AE-804E-ACD5-3B05940C1165}" type="slidenum">
              <a:rPr kumimoji="0" lang="pl-PL">
                <a:solidFill>
                  <a:srgbClr val="B9CDE5"/>
                </a:solidFill>
              </a:rPr>
              <a:pPr eaLnBrk="1" hangingPunct="1"/>
              <a:t>37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655745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59398" name="Prostokąt 6"/>
          <p:cNvSpPr>
            <a:spLocks noChangeArrowheads="1"/>
          </p:cNvSpPr>
          <p:nvPr/>
        </p:nvSpPr>
        <p:spPr bwMode="auto">
          <a:xfrm>
            <a:off x="2974634" y="233243"/>
            <a:ext cx="506819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rgbClr val="FFFFFF"/>
                </a:solidFill>
              </a:rPr>
              <a:t>„Strumieńska Żaba</a:t>
            </a:r>
            <a:r>
              <a:rPr lang="ja-JP" altLang="pl-PL" sz="2800" b="1" dirty="0">
                <a:solidFill>
                  <a:srgbClr val="FFFFFF"/>
                </a:solidFill>
              </a:rPr>
              <a:t>”</a:t>
            </a:r>
            <a:r>
              <a:rPr lang="cs-CZ" sz="2800" b="1" dirty="0">
                <a:solidFill>
                  <a:srgbClr val="FFFFFF"/>
                </a:solidFill>
              </a:rPr>
              <a:t> </a:t>
            </a:r>
            <a:endParaRPr lang="pl-PL" sz="2800" b="1" dirty="0">
              <a:solidFill>
                <a:srgbClr val="FFFFFF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2740275" y="4767877"/>
            <a:ext cx="59465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Adam Chrośnik Gimnazjum nr 1 w Wiśle 4,75 I </a:t>
            </a:r>
          </a:p>
          <a:p>
            <a:r>
              <a:rPr lang="pl-PL" dirty="0">
                <a:solidFill>
                  <a:schemeClr val="bg1"/>
                </a:solidFill>
              </a:rPr>
              <a:t>Marianna Sowa Gimnazjum nr 1 w Cieszynie  5,25 II </a:t>
            </a:r>
          </a:p>
          <a:p>
            <a:r>
              <a:rPr lang="pl-PL" dirty="0">
                <a:solidFill>
                  <a:schemeClr val="bg1"/>
                </a:solidFill>
              </a:rPr>
              <a:t>Maria Chudecka Gimnazjum Tow. Ew. w Cieszynie 5,25 III </a:t>
            </a:r>
          </a:p>
          <a:p>
            <a:r>
              <a:rPr lang="pl-PL" b="1" dirty="0">
                <a:solidFill>
                  <a:schemeClr val="bg1"/>
                </a:solidFill>
              </a:rPr>
              <a:t>Natalia Folek Gimnazjum nr 1 im. Krystyny Bochenek w Skoczowie mgr Regina Jaworska 5,25 IV</a:t>
            </a:r>
            <a:r>
              <a:rPr lang="pl-PL" dirty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4" name="Obraz 3" descr="Zrzut ekranu 2015-01-27 o 20.20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344" y="832196"/>
            <a:ext cx="6173456" cy="3815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grudnia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impreza</a:t>
            </a: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2EF0FFDC-50BF-9745-8B6B-C689881753E9}" type="slidenum">
              <a:rPr kumimoji="0" lang="pl-PL">
                <a:solidFill>
                  <a:srgbClr val="B9CDE5"/>
                </a:solidFill>
              </a:rPr>
              <a:pPr eaLnBrk="1" hangingPunct="1"/>
              <a:t>38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ZS nr 1 Skoczów </a:t>
            </a:r>
            <a:r>
              <a:rPr lang="pl-PL" sz="1400" b="1" dirty="0" smtClean="0">
                <a:solidFill>
                  <a:schemeClr val="accent3">
                    <a:lumMod val="50000"/>
                  </a:schemeClr>
                </a:solidFill>
              </a:rPr>
              <a:t>2014/15</a:t>
            </a:r>
            <a:endParaRPr lang="pl-PL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semestr I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3581734" y="578644"/>
            <a:ext cx="4173537" cy="5857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>
                <a:solidFill>
                  <a:srgbClr val="FFFFFF"/>
                </a:solidFill>
              </a:rPr>
              <a:t>Mikołaj w naszej szkole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2458598" y="4590812"/>
            <a:ext cx="6443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W tym roku 6 grudnia uczniowie klas 1-3 Szkoły Podstawowej udali się do skoczowskiego kina na film "Gdzie jest Mikołaj". Po obejrzeniu </a:t>
            </a:r>
            <a:r>
              <a:rPr lang="pl-PL" sz="2400" dirty="0" smtClean="0">
                <a:solidFill>
                  <a:schemeClr val="bg1"/>
                </a:solidFill>
              </a:rPr>
              <a:t>filmu  odwiedził </a:t>
            </a:r>
            <a:r>
              <a:rPr lang="pl-PL" sz="2400" dirty="0">
                <a:solidFill>
                  <a:schemeClr val="bg1"/>
                </a:solidFill>
              </a:rPr>
              <a:t>nas Mikołaj w </a:t>
            </a:r>
            <a:r>
              <a:rPr lang="pl-PL" sz="2400" dirty="0" smtClean="0">
                <a:solidFill>
                  <a:schemeClr val="bg1"/>
                </a:solidFill>
              </a:rPr>
              <a:t>asyście </a:t>
            </a:r>
            <a:r>
              <a:rPr lang="pl-PL" sz="2400" dirty="0">
                <a:solidFill>
                  <a:schemeClr val="bg1"/>
                </a:solidFill>
              </a:rPr>
              <a:t>Śnieżynki </a:t>
            </a:r>
            <a:endParaRPr lang="pl-PL" sz="2400" dirty="0" smtClean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i </a:t>
            </a:r>
            <a:r>
              <a:rPr lang="pl-PL" sz="2400" dirty="0">
                <a:solidFill>
                  <a:schemeClr val="bg1"/>
                </a:solidFill>
              </a:rPr>
              <a:t>z wielkim workiem prezentów.</a:t>
            </a:r>
          </a:p>
        </p:txBody>
      </p:sp>
      <p:pic>
        <p:nvPicPr>
          <p:cNvPr id="3" name="Obraz 2" descr="Zrzut ekranu 2015-01-18 o 15.08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542" y="1316662"/>
            <a:ext cx="2260600" cy="295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13</a:t>
            </a:r>
            <a:endParaRPr kumimoji="0" lang="pl-PL" b="1" dirty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grudnia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kiermasz</a:t>
            </a:r>
            <a:endParaRPr kumimoji="0" lang="pl-PL" sz="1400" b="1" dirty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2D41F93B-3E84-214B-BE7F-451F493AD20C}" type="slidenum">
              <a:rPr kumimoji="0" lang="pl-PL">
                <a:solidFill>
                  <a:srgbClr val="B9CDE5"/>
                </a:solidFill>
              </a:rPr>
              <a:pPr eaLnBrk="1" hangingPunct="1"/>
              <a:t>39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ZS nr 1 Skoczów </a:t>
            </a:r>
            <a:r>
              <a:rPr lang="pl-PL" sz="1400" b="1" dirty="0" smtClean="0">
                <a:solidFill>
                  <a:schemeClr val="accent3">
                    <a:lumMod val="50000"/>
                  </a:schemeClr>
                </a:solidFill>
              </a:rPr>
              <a:t>2014/15</a:t>
            </a:r>
            <a:endParaRPr lang="pl-PL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semestr I</a:t>
            </a:r>
          </a:p>
        </p:txBody>
      </p:sp>
      <p:pic>
        <p:nvPicPr>
          <p:cNvPr id="2" name="Obraz 1" descr="Zrzut ekranu 2015-01-18 o 15.08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417" y="3273898"/>
            <a:ext cx="3500922" cy="2611575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2266463" y="118100"/>
            <a:ext cx="66708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FFFFFF"/>
                </a:solidFill>
              </a:rPr>
              <a:t>KIERMASZ ŚWIĄTECZNY</a:t>
            </a:r>
            <a:endParaRPr lang="pl-PL" sz="3200" b="1" dirty="0">
              <a:solidFill>
                <a:srgbClr val="FFFFFF"/>
              </a:solidFill>
            </a:endParaRPr>
          </a:p>
        </p:txBody>
      </p:sp>
      <p:sp>
        <p:nvSpPr>
          <p:cNvPr id="5" name="PoleTekstowe 4"/>
          <p:cNvSpPr txBox="1"/>
          <p:nvPr/>
        </p:nvSpPr>
        <p:spPr>
          <a:xfrm>
            <a:off x="2648211" y="774828"/>
            <a:ext cx="2647821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Na </a:t>
            </a:r>
            <a:r>
              <a:rPr lang="pl-PL" dirty="0">
                <a:solidFill>
                  <a:srgbClr val="FFFFFF"/>
                </a:solidFill>
              </a:rPr>
              <a:t>dolnym holu naszej szkoły można </a:t>
            </a:r>
            <a:r>
              <a:rPr lang="pl-PL" dirty="0" smtClean="0">
                <a:solidFill>
                  <a:srgbClr val="FFFFFF"/>
                </a:solidFill>
              </a:rPr>
              <a:t>było nabyć </a:t>
            </a:r>
            <a:r>
              <a:rPr lang="pl-PL" dirty="0">
                <a:solidFill>
                  <a:srgbClr val="FFFFFF"/>
                </a:solidFill>
              </a:rPr>
              <a:t>piękne dekoracje świąteczne oraz ręcznie wykonane ozdoby. </a:t>
            </a:r>
            <a:r>
              <a:rPr lang="pl-PL" dirty="0" smtClean="0">
                <a:solidFill>
                  <a:srgbClr val="FFFFFF"/>
                </a:solidFill>
              </a:rPr>
              <a:t>Zaprezentowano </a:t>
            </a:r>
            <a:r>
              <a:rPr lang="pl-PL" dirty="0">
                <a:solidFill>
                  <a:srgbClr val="FFFFFF"/>
                </a:solidFill>
              </a:rPr>
              <a:t>też </a:t>
            </a:r>
            <a:r>
              <a:rPr lang="pl-PL" dirty="0" smtClean="0">
                <a:solidFill>
                  <a:srgbClr val="FFFFFF"/>
                </a:solidFill>
              </a:rPr>
              <a:t>bogatą ofertę </a:t>
            </a:r>
            <a:r>
              <a:rPr lang="pl-PL" dirty="0">
                <a:solidFill>
                  <a:srgbClr val="FFFFFF"/>
                </a:solidFill>
              </a:rPr>
              <a:t>książek oraz kolorowanek dla dzieci. Na jadalni </a:t>
            </a:r>
            <a:r>
              <a:rPr lang="pl-PL" dirty="0" smtClean="0">
                <a:solidFill>
                  <a:srgbClr val="FFFFFF"/>
                </a:solidFill>
              </a:rPr>
              <a:t>czekały </a:t>
            </a:r>
            <a:r>
              <a:rPr lang="pl-PL" dirty="0">
                <a:solidFill>
                  <a:srgbClr val="FFFFFF"/>
                </a:solidFill>
              </a:rPr>
              <a:t>na </a:t>
            </a:r>
            <a:r>
              <a:rPr lang="pl-PL" dirty="0" smtClean="0">
                <a:solidFill>
                  <a:srgbClr val="FFFFFF"/>
                </a:solidFill>
              </a:rPr>
              <a:t>gości </a:t>
            </a:r>
            <a:r>
              <a:rPr lang="pl-PL" dirty="0">
                <a:solidFill>
                  <a:srgbClr val="FFFFFF"/>
                </a:solidFill>
              </a:rPr>
              <a:t>pyszne domowe ciasta, ciasteczka oraz inne pyszności. Na piętrze przygotowaliśmy </a:t>
            </a:r>
            <a:r>
              <a:rPr lang="pl-PL" dirty="0" smtClean="0">
                <a:solidFill>
                  <a:srgbClr val="FFFFFF"/>
                </a:solidFill>
              </a:rPr>
              <a:t>kawiarenkę</a:t>
            </a:r>
            <a:r>
              <a:rPr lang="pl-PL" dirty="0">
                <a:solidFill>
                  <a:srgbClr val="FFFFFF"/>
                </a:solidFill>
              </a:rPr>
              <a:t>. O godzinie 10.00 </a:t>
            </a:r>
            <a:r>
              <a:rPr lang="pl-PL" dirty="0" smtClean="0">
                <a:solidFill>
                  <a:srgbClr val="FFFFFF"/>
                </a:solidFill>
              </a:rPr>
              <a:t>w auli można było obejrzeć program artystyczny, rozdano również nagrody </a:t>
            </a:r>
            <a:r>
              <a:rPr lang="pl-PL" dirty="0">
                <a:solidFill>
                  <a:srgbClr val="FFFFFF"/>
                </a:solidFill>
              </a:rPr>
              <a:t>Konkursu Kolęd.</a:t>
            </a:r>
          </a:p>
        </p:txBody>
      </p:sp>
      <p:sp>
        <p:nvSpPr>
          <p:cNvPr id="7" name="PoleTekstowe 6"/>
          <p:cNvSpPr txBox="1"/>
          <p:nvPr/>
        </p:nvSpPr>
        <p:spPr>
          <a:xfrm>
            <a:off x="1905000" y="6155191"/>
            <a:ext cx="6533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FFFFFF"/>
                </a:solidFill>
              </a:rPr>
              <a:t>Fotoreportaż</a:t>
            </a:r>
            <a:r>
              <a:rPr lang="pl-PL" sz="1400" dirty="0" smtClean="0">
                <a:solidFill>
                  <a:srgbClr val="FFFFFF"/>
                </a:solidFill>
              </a:rPr>
              <a:t>: </a:t>
            </a:r>
            <a:r>
              <a:rPr lang="pl-PL" sz="1400" dirty="0" smtClean="0">
                <a:solidFill>
                  <a:srgbClr val="FFFFFF"/>
                </a:solidFill>
                <a:hlinkClick r:id="rId3"/>
              </a:rPr>
              <a:t>http</a:t>
            </a:r>
            <a:r>
              <a:rPr lang="pl-PL" sz="1400" dirty="0">
                <a:solidFill>
                  <a:srgbClr val="FFFFFF"/>
                </a:solidFill>
                <a:hlinkClick r:id="rId3"/>
              </a:rPr>
              <a:t>://fotoreportaz.ox.pl/fotoreportaz,7319,kiermasz-swiateczny-w-</a:t>
            </a:r>
            <a:r>
              <a:rPr lang="pl-PL" sz="1400" dirty="0" smtClean="0">
                <a:solidFill>
                  <a:srgbClr val="FFFFFF"/>
                </a:solidFill>
                <a:hlinkClick r:id="rId3"/>
              </a:rPr>
              <a:t>skoczowie.html</a:t>
            </a:r>
            <a:r>
              <a:rPr lang="pl-PL" sz="1400" dirty="0" smtClean="0">
                <a:solidFill>
                  <a:srgbClr val="FFFFFF"/>
                </a:solidFill>
              </a:rPr>
              <a:t> </a:t>
            </a:r>
            <a:endParaRPr lang="pl-PL" sz="1400" dirty="0">
              <a:solidFill>
                <a:srgbClr val="FFFFFF"/>
              </a:solidFill>
            </a:endParaRPr>
          </a:p>
        </p:txBody>
      </p:sp>
      <p:pic>
        <p:nvPicPr>
          <p:cNvPr id="8" name="Obraz 7" descr="kiermasz duz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417" y="774828"/>
            <a:ext cx="3422809" cy="2321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rgbClr val="95B3D7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info</a:t>
            </a:r>
            <a:endParaRPr kumimoji="0" lang="pl-PL" sz="14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 useBgFill="1">
        <p:nvSpPr>
          <p:cNvPr id="17" name="PoleTekstowe 16"/>
          <p:cNvSpPr txBox="1"/>
          <p:nvPr/>
        </p:nvSpPr>
        <p:spPr>
          <a:xfrm>
            <a:off x="2392363" y="690110"/>
            <a:ext cx="6393333" cy="2319725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2000" b="1" dirty="0">
                <a:solidFill>
                  <a:schemeClr val="bg1"/>
                </a:solidFill>
              </a:rPr>
              <a:t>W czasie wakacji w naszej szkole Urząd Miasta zaplanował bardzo </a:t>
            </a:r>
            <a:r>
              <a:rPr lang="pl-PL" sz="2000" b="1" dirty="0" smtClean="0">
                <a:solidFill>
                  <a:schemeClr val="bg1"/>
                </a:solidFill>
              </a:rPr>
              <a:t>ważną inwestycję </a:t>
            </a:r>
            <a:r>
              <a:rPr lang="pl-PL" sz="2000" b="1" dirty="0">
                <a:solidFill>
                  <a:schemeClr val="bg1"/>
                </a:solidFill>
              </a:rPr>
              <a:t>- gruntowny remont schodów wejściowych i ewakuacyjnych, nawierzchni placu, rampy wyładunkowej przy kuchni, chodników, montaż platformy dla osób niepełnosprawnych, a także ogrodzenie jednego </a:t>
            </a:r>
            <a:endParaRPr lang="pl-PL" sz="2000" b="1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pl-PL" sz="2000" b="1" dirty="0" smtClean="0">
                <a:solidFill>
                  <a:schemeClr val="bg1"/>
                </a:solidFill>
              </a:rPr>
              <a:t>z </a:t>
            </a:r>
            <a:r>
              <a:rPr lang="pl-PL" sz="2000" b="1" dirty="0">
                <a:solidFill>
                  <a:schemeClr val="bg1"/>
                </a:solidFill>
              </a:rPr>
              <a:t>dziedzińców szkolnych. </a:t>
            </a:r>
            <a:endParaRPr kumimoji="0" lang="pl-PL" sz="2000" b="1" dirty="0" smtClean="0">
              <a:solidFill>
                <a:schemeClr val="bg1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436A4F88-E326-664E-95D9-97B710403A9E}" type="slidenum">
              <a:rPr kumimoji="0" lang="pl-PL">
                <a:solidFill>
                  <a:srgbClr val="B9CDE5"/>
                </a:solidFill>
              </a:rPr>
              <a:pPr eaLnBrk="1" hangingPunct="1"/>
              <a:t>4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7" name="PoleTekstowe 6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 smtClean="0">
                <a:solidFill>
                  <a:schemeClr val="accent3">
                    <a:lumMod val="50000"/>
                  </a:schemeClr>
                </a:solidFill>
              </a:rPr>
              <a:t>1-……</a:t>
            </a:r>
            <a:endParaRPr kumimoji="0" lang="pl-PL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 eaLnBrk="1" hangingPunct="1"/>
            <a:r>
              <a:rPr kumimoji="0" lang="pl-PL" b="1" dirty="0">
                <a:solidFill>
                  <a:schemeClr val="accent3">
                    <a:lumMod val="50000"/>
                  </a:schemeClr>
                </a:solidFill>
              </a:rPr>
              <a:t>września</a:t>
            </a:r>
          </a:p>
        </p:txBody>
      </p:sp>
      <p:sp>
        <p:nvSpPr>
          <p:cNvPr id="8" name="PoleTekstowe 7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info</a:t>
            </a:r>
            <a:endParaRPr kumimoji="0" lang="pl-PL" sz="1400" b="1" dirty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PoleTekstowe 8"/>
          <p:cNvSpPr txBox="1">
            <a:spLocks noChangeArrowheads="1"/>
          </p:cNvSpPr>
          <p:nvPr/>
        </p:nvSpPr>
        <p:spPr bwMode="auto">
          <a:xfrm>
            <a:off x="541338" y="2914486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ZS nr 1 Skoczów </a:t>
            </a:r>
            <a:r>
              <a:rPr lang="pl-PL" sz="1400" b="1" dirty="0" smtClean="0">
                <a:solidFill>
                  <a:schemeClr val="accent3">
                    <a:lumMod val="50000"/>
                  </a:schemeClr>
                </a:solidFill>
              </a:rPr>
              <a:t>2014/15</a:t>
            </a:r>
            <a:endParaRPr lang="pl-PL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semestr I</a:t>
            </a:r>
          </a:p>
        </p:txBody>
      </p:sp>
      <p:sp>
        <p:nvSpPr>
          <p:cNvPr id="2" name="Prostokąt 1"/>
          <p:cNvSpPr/>
          <p:nvPr/>
        </p:nvSpPr>
        <p:spPr>
          <a:xfrm>
            <a:off x="4418833" y="3129"/>
            <a:ext cx="154401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kumimoji="0" lang="pl-PL" sz="3200" b="1" dirty="0">
                <a:solidFill>
                  <a:prstClr val="white"/>
                </a:solidFill>
              </a:rPr>
              <a:t>Remont</a:t>
            </a:r>
            <a:endParaRPr lang="pl-PL" sz="3200" b="1" dirty="0">
              <a:solidFill>
                <a:prstClr val="white"/>
              </a:solidFill>
            </a:endParaRPr>
          </a:p>
        </p:txBody>
      </p:sp>
      <p:pic>
        <p:nvPicPr>
          <p:cNvPr id="4" name="Obraz 3" descr="remont 1 IX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811" y="3317964"/>
            <a:ext cx="4422989" cy="3241650"/>
          </a:xfrm>
          <a:prstGeom prst="rect">
            <a:avLst/>
          </a:prstGeom>
        </p:spPr>
      </p:pic>
      <p:sp>
        <p:nvSpPr>
          <p:cNvPr id="5" name="PoleTekstowe 4"/>
          <p:cNvSpPr txBox="1"/>
          <p:nvPr/>
        </p:nvSpPr>
        <p:spPr>
          <a:xfrm>
            <a:off x="2629282" y="4712384"/>
            <a:ext cx="138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Tak było</a:t>
            </a:r>
          </a:p>
          <a:p>
            <a:r>
              <a:rPr lang="pl-PL" b="1" dirty="0" smtClean="0">
                <a:solidFill>
                  <a:schemeClr val="bg1"/>
                </a:solidFill>
              </a:rPr>
              <a:t>1 września…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98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10</a:t>
            </a:r>
            <a:endParaRPr kumimoji="0" lang="pl-PL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grudnia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impreza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j. angielski</a:t>
            </a:r>
            <a:endParaRPr kumimoji="0" lang="pl-PL" sz="1400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264B0815-9FF4-364C-8093-AB3D552296E7}" type="slidenum">
              <a:rPr kumimoji="0" lang="pl-PL">
                <a:solidFill>
                  <a:srgbClr val="B9CDE5"/>
                </a:solidFill>
              </a:rPr>
              <a:pPr eaLnBrk="1" hangingPunct="1"/>
              <a:t>40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73734" name="Prostokąt 2"/>
          <p:cNvSpPr>
            <a:spLocks noChangeArrowheads="1"/>
          </p:cNvSpPr>
          <p:nvPr/>
        </p:nvSpPr>
        <p:spPr bwMode="auto">
          <a:xfrm>
            <a:off x="2372978" y="579150"/>
            <a:ext cx="315012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FFFFFF"/>
                </a:solidFill>
              </a:rPr>
              <a:t>CHRISTMAS DAY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2291413" y="2981325"/>
            <a:ext cx="65701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FFFFFF"/>
                </a:solidFill>
              </a:rPr>
              <a:t>10 </a:t>
            </a:r>
            <a:r>
              <a:rPr lang="pl-PL" sz="2400" dirty="0">
                <a:solidFill>
                  <a:srgbClr val="FFFFFF"/>
                </a:solidFill>
              </a:rPr>
              <a:t>grudnia gościliśmy w naszej szkole grupę młodzieży wraz z nauczycielami z partnerskiej szkoły Dany a Emila Zatopkowych z Trzyńca. Tym razem celem naszego spotkania były obchody CHRISTMAS DAY, czyli uroczystości o tematyce świątecznej. </a:t>
            </a:r>
            <a:endParaRPr lang="pl-PL" sz="2400" dirty="0" smtClean="0">
              <a:solidFill>
                <a:srgbClr val="FFFFFF"/>
              </a:solidFill>
            </a:endParaRPr>
          </a:p>
          <a:p>
            <a:r>
              <a:rPr lang="pl-PL" sz="2400" dirty="0" smtClean="0">
                <a:solidFill>
                  <a:srgbClr val="FFFFFF"/>
                </a:solidFill>
              </a:rPr>
              <a:t>Uczniowie </a:t>
            </a:r>
            <a:r>
              <a:rPr lang="pl-PL" sz="2400" dirty="0">
                <a:solidFill>
                  <a:srgbClr val="FFFFFF"/>
                </a:solidFill>
              </a:rPr>
              <a:t>zapoznali się z tradycjami świątecznymi w Polsce, Czechach i Anglii oraz wykonali wspólnie ozdoby świąteczne.</a:t>
            </a:r>
          </a:p>
        </p:txBody>
      </p:sp>
      <p:pic>
        <p:nvPicPr>
          <p:cNvPr id="3" name="Obraz 2" descr="christma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406" y="495178"/>
            <a:ext cx="2956725" cy="2044943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2291413" y="1628760"/>
            <a:ext cx="34059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FFFFFF"/>
                </a:solidFill>
              </a:rPr>
              <a:t>GOŚCIE Z TRZYŃCA</a:t>
            </a:r>
            <a:endParaRPr lang="pl-PL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19</a:t>
            </a:r>
            <a:endParaRPr kumimoji="0" lang="pl-PL" b="1" dirty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grudnia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400" b="1">
                <a:solidFill>
                  <a:schemeClr val="accent3">
                    <a:lumMod val="50000"/>
                  </a:schemeClr>
                </a:solidFill>
              </a:rPr>
              <a:t>święto</a:t>
            </a: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C0B00691-419E-FF4C-A36C-6A9D3A987977}" type="slidenum">
              <a:rPr kumimoji="0" lang="pl-PL">
                <a:solidFill>
                  <a:srgbClr val="B9CDE5"/>
                </a:solidFill>
              </a:rPr>
              <a:pPr eaLnBrk="1" hangingPunct="1"/>
              <a:t>41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ZS nr 1 Skoczów </a:t>
            </a:r>
            <a:r>
              <a:rPr lang="pl-PL" sz="1400" b="1" dirty="0" smtClean="0">
                <a:solidFill>
                  <a:schemeClr val="accent3">
                    <a:lumMod val="50000"/>
                  </a:schemeClr>
                </a:solidFill>
              </a:rPr>
              <a:t>2014/15</a:t>
            </a:r>
            <a:endParaRPr lang="pl-PL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semestr I</a:t>
            </a:r>
          </a:p>
        </p:txBody>
      </p:sp>
      <p:pic>
        <p:nvPicPr>
          <p:cNvPr id="2" name="Obraz 1" descr="Zrzut ekranu 2015-01-28 o 19.26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563" y="2762987"/>
            <a:ext cx="3340100" cy="2476500"/>
          </a:xfrm>
          <a:prstGeom prst="rect">
            <a:avLst/>
          </a:prstGeom>
        </p:spPr>
      </p:pic>
      <p:sp>
        <p:nvSpPr>
          <p:cNvPr id="3" name="PoleTekstowe 2"/>
          <p:cNvSpPr txBox="1"/>
          <p:nvPr/>
        </p:nvSpPr>
        <p:spPr>
          <a:xfrm>
            <a:off x="2465538" y="1054112"/>
            <a:ext cx="5935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>
                <a:solidFill>
                  <a:srgbClr val="FFFFFF"/>
                </a:solidFill>
              </a:rPr>
              <a:t>JASEŁKA I WIGILIJKI KLASOWE</a:t>
            </a:r>
            <a:endParaRPr lang="pl-PL" sz="3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11</a:t>
            </a:r>
            <a:endParaRPr kumimoji="0" lang="pl-PL" b="1" dirty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stycznia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>
                <a:solidFill>
                  <a:schemeClr val="accent3">
                    <a:lumMod val="50000"/>
                  </a:schemeClr>
                </a:solidFill>
              </a:rPr>
              <a:t>akcja charytatywna</a:t>
            </a: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C4EFBF81-8698-B243-A4A0-82E202A4AEBF}" type="slidenum">
              <a:rPr kumimoji="0" lang="pl-PL">
                <a:solidFill>
                  <a:srgbClr val="B9CDE5"/>
                </a:solidFill>
              </a:rPr>
              <a:pPr eaLnBrk="1" hangingPunct="1"/>
              <a:t>42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ZS nr 1 Skoczów </a:t>
            </a:r>
            <a:r>
              <a:rPr lang="pl-PL" sz="1400" b="1" dirty="0" smtClean="0">
                <a:solidFill>
                  <a:schemeClr val="accent3">
                    <a:lumMod val="50000"/>
                  </a:schemeClr>
                </a:solidFill>
              </a:rPr>
              <a:t>2014/15</a:t>
            </a:r>
            <a:endParaRPr lang="pl-PL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semestr I</a:t>
            </a:r>
          </a:p>
        </p:txBody>
      </p:sp>
      <p:sp>
        <p:nvSpPr>
          <p:cNvPr id="79878" name="Prostokąt 4"/>
          <p:cNvSpPr>
            <a:spLocks noChangeArrowheads="1"/>
          </p:cNvSpPr>
          <p:nvPr/>
        </p:nvSpPr>
        <p:spPr bwMode="auto">
          <a:xfrm>
            <a:off x="2947166" y="5035550"/>
            <a:ext cx="401027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srgbClr val="FFFFFF"/>
                </a:solidFill>
                <a:ea typeface="ＭＳ 明朝" charset="0"/>
                <a:cs typeface="Garamond" charset="0"/>
              </a:rPr>
              <a:t>Nasi uczniowie także </a:t>
            </a:r>
          </a:p>
          <a:p>
            <a:pPr algn="ctr"/>
            <a:r>
              <a:rPr lang="pl-PL" sz="1400" b="1" dirty="0">
                <a:solidFill>
                  <a:srgbClr val="FFFFFF"/>
                </a:solidFill>
                <a:ea typeface="ＭＳ 明朝" charset="0"/>
                <a:cs typeface="Garamond" charset="0"/>
              </a:rPr>
              <a:t>w tym roku  uczestniczyli </a:t>
            </a:r>
          </a:p>
          <a:p>
            <a:pPr algn="ctr"/>
            <a:r>
              <a:rPr lang="pl-PL" sz="1400" b="1" dirty="0">
                <a:solidFill>
                  <a:srgbClr val="FFFFFF"/>
                </a:solidFill>
                <a:ea typeface="ＭＳ 明朝" charset="0"/>
                <a:cs typeface="Garamond" charset="0"/>
              </a:rPr>
              <a:t>w tej akcji charytatywnej.</a:t>
            </a:r>
            <a:endParaRPr lang="pl-PL" sz="1400" b="1" dirty="0">
              <a:solidFill>
                <a:srgbClr val="FFFFFF"/>
              </a:solidFill>
            </a:endParaRPr>
          </a:p>
        </p:txBody>
      </p:sp>
      <p:pic>
        <p:nvPicPr>
          <p:cNvPr id="3" name="Obraz 2" descr="WOŚP-201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02" y="2862655"/>
            <a:ext cx="8491298" cy="1481939"/>
          </a:xfrm>
          <a:prstGeom prst="rect">
            <a:avLst/>
          </a:prstGeom>
        </p:spPr>
      </p:pic>
      <p:pic>
        <p:nvPicPr>
          <p:cNvPr id="4" name="Obraz 3" descr="WOSP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374" y="306231"/>
            <a:ext cx="2071848" cy="2225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17</a:t>
            </a:r>
            <a:endParaRPr kumimoji="0" lang="pl-PL" b="1" dirty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stycznia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>
                <a:solidFill>
                  <a:srgbClr val="4F6228"/>
                </a:solidFill>
              </a:rPr>
              <a:t>impreza</a:t>
            </a: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B8125DFF-4E56-544B-B438-D59724D9E80B}" type="slidenum">
              <a:rPr kumimoji="0" lang="pl-PL">
                <a:solidFill>
                  <a:srgbClr val="B9CDE5"/>
                </a:solidFill>
              </a:rPr>
              <a:pPr eaLnBrk="1" hangingPunct="1"/>
              <a:t>43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82950" name="Prostokąt 6"/>
          <p:cNvSpPr>
            <a:spLocks noChangeArrowheads="1"/>
          </p:cNvSpPr>
          <p:nvPr/>
        </p:nvSpPr>
        <p:spPr bwMode="auto">
          <a:xfrm>
            <a:off x="2778655" y="469900"/>
            <a:ext cx="54121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800" b="1" dirty="0">
                <a:solidFill>
                  <a:srgbClr val="FFFFFF"/>
                </a:solidFill>
                <a:ea typeface="ＭＳ 明朝" charset="0"/>
                <a:cs typeface="Times New Roman" charset="0"/>
              </a:rPr>
              <a:t>Bal karnawałowy RADY RODZICÓW</a:t>
            </a:r>
            <a:endParaRPr lang="pl-PL" sz="2800" b="1" dirty="0">
              <a:solidFill>
                <a:srgbClr val="FFFFFF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2286000" y="1305341"/>
            <a:ext cx="64008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solidFill>
                  <a:srgbClr val="FFFFFF"/>
                </a:solidFill>
              </a:rPr>
              <a:t>Na corocznym balu karnawałowym spotkali się rodzice  naszych uczniów, przyjaciele szkoły oraz nauczyciele.</a:t>
            </a:r>
          </a:p>
          <a:p>
            <a:r>
              <a:rPr lang="pl-PL" sz="2400" dirty="0" smtClean="0">
                <a:solidFill>
                  <a:srgbClr val="FFFFFF"/>
                </a:solidFill>
              </a:rPr>
              <a:t>	Goście bawili się do białego rana w restauracji NOVA w Skoczowie. </a:t>
            </a:r>
          </a:p>
          <a:p>
            <a:r>
              <a:rPr lang="pl-PL" sz="2400" dirty="0" smtClean="0">
                <a:solidFill>
                  <a:srgbClr val="FFFFFF"/>
                </a:solidFill>
              </a:rPr>
              <a:t>	Bal zorganizowała Rada Rodziców przy ZS nr 1 w Skoczowie pod przewodnictwem niezastąpionej Pani Krystyny Łebkowskiej. Dochód z imprezy wyniósł 5.096 zł. </a:t>
            </a:r>
            <a:r>
              <a:rPr lang="pl-PL" sz="2400" b="1" dirty="0" smtClean="0">
                <a:solidFill>
                  <a:srgbClr val="FFFFFF"/>
                </a:solidFill>
              </a:rPr>
              <a:t>Pozyskane fundusze przeznaczone zostaną na zakup projektorów do klas.</a:t>
            </a:r>
            <a:endParaRPr lang="pl-PL" sz="2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 smtClean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22</a:t>
            </a:r>
            <a:endParaRPr kumimoji="0" lang="pl-PL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stycznia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>
                <a:solidFill>
                  <a:srgbClr val="4F6228"/>
                </a:solidFill>
              </a:rPr>
              <a:t>impreza</a:t>
            </a: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1AA64B5E-DBE5-D54D-ACA8-582FF967D374}" type="slidenum">
              <a:rPr kumimoji="0" lang="pl-PL">
                <a:solidFill>
                  <a:srgbClr val="B9CDE5"/>
                </a:solidFill>
              </a:rPr>
              <a:pPr eaLnBrk="1" hangingPunct="1"/>
              <a:t>44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2598914" y="6090143"/>
            <a:ext cx="5865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u="sng" dirty="0">
                <a:hlinkClick r:id="rId2"/>
              </a:rPr>
              <a:t>https://halocieszyn.pl/2015/01/24/z-aniolami-i-dla-aniolow/</a:t>
            </a:r>
            <a:endParaRPr lang="pl-PL" dirty="0"/>
          </a:p>
        </p:txBody>
      </p:sp>
      <p:sp>
        <p:nvSpPr>
          <p:cNvPr id="4" name="PoleTekstowe 3"/>
          <p:cNvSpPr txBox="1"/>
          <p:nvPr/>
        </p:nvSpPr>
        <p:spPr>
          <a:xfrm>
            <a:off x="2073965" y="4650529"/>
            <a:ext cx="6827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Były </a:t>
            </a:r>
            <a:r>
              <a:rPr lang="pl-PL" dirty="0">
                <a:solidFill>
                  <a:srgbClr val="FFFFFF"/>
                </a:solidFill>
              </a:rPr>
              <a:t>występy chóru, grupy teatralnej, zabawy z harcerzami i studentami UŚ, zabawa przy muzyce. Klaun uczył dzieci tworzenia figurek z balonów. Był też pyszny poczęstunek. Dzieci dostały na pożegnanie paczki ze słodyczami. Bawiliśmy się wspaniale.</a:t>
            </a:r>
          </a:p>
        </p:txBody>
      </p:sp>
      <p:pic>
        <p:nvPicPr>
          <p:cNvPr id="5" name="Obraz 4" descr="Zrzut ekranu 2015-01-28 o 19.39.5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916" y="2523983"/>
            <a:ext cx="2590800" cy="3566160"/>
          </a:xfrm>
          <a:prstGeom prst="rect">
            <a:avLst/>
          </a:prstGeom>
        </p:spPr>
      </p:pic>
      <p:sp>
        <p:nvSpPr>
          <p:cNvPr id="81926" name="Prostokąt 6"/>
          <p:cNvSpPr>
            <a:spLocks noChangeArrowheads="1"/>
          </p:cNvSpPr>
          <p:nvPr/>
        </p:nvSpPr>
        <p:spPr bwMode="auto">
          <a:xfrm>
            <a:off x="3787155" y="151856"/>
            <a:ext cx="266250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FFFFFF"/>
                </a:solidFill>
              </a:rPr>
              <a:t>BAL ANIOŁÓW</a:t>
            </a:r>
            <a:endParaRPr lang="pl-PL" sz="3200" b="1" dirty="0">
              <a:solidFill>
                <a:srgbClr val="FFFFFF"/>
              </a:solidFill>
            </a:endParaRPr>
          </a:p>
        </p:txBody>
      </p:sp>
      <p:pic>
        <p:nvPicPr>
          <p:cNvPr id="7" name="Obraz 6" descr="anioly cieszyn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808" y="902185"/>
            <a:ext cx="3759808" cy="3418792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6121957" y="954322"/>
            <a:ext cx="27794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Nasi podopieczni z klas integracyjnych brali udział w balu , który organizowany był w Domu Narodowym w Cieszynie. Na bal zaproszono uczniów z klas integracyjnych i podopiecznych z ośrodków wychowawczo- rewalidacyjnych Powiatu Cieszyńskiego.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26 i 27</a:t>
            </a:r>
            <a:endParaRPr kumimoji="0" lang="pl-PL" b="1" dirty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stycznia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>
                <a:solidFill>
                  <a:schemeClr val="accent3">
                    <a:lumMod val="50000"/>
                  </a:schemeClr>
                </a:solidFill>
              </a:rPr>
              <a:t>impreza</a:t>
            </a: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1AA64B5E-DBE5-D54D-ACA8-582FF967D374}" type="slidenum">
              <a:rPr kumimoji="0" lang="pl-PL">
                <a:solidFill>
                  <a:srgbClr val="B9CDE5"/>
                </a:solidFill>
              </a:rPr>
              <a:pPr eaLnBrk="1" hangingPunct="1"/>
              <a:t>45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ZS nr 1 Skoczów </a:t>
            </a:r>
            <a:r>
              <a:rPr lang="pl-PL" sz="1400" b="1" dirty="0" smtClean="0">
                <a:solidFill>
                  <a:schemeClr val="accent3">
                    <a:lumMod val="50000"/>
                  </a:schemeClr>
                </a:solidFill>
              </a:rPr>
              <a:t>2014/15</a:t>
            </a:r>
            <a:endParaRPr lang="pl-PL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semestr I</a:t>
            </a:r>
          </a:p>
        </p:txBody>
      </p:sp>
      <p:sp>
        <p:nvSpPr>
          <p:cNvPr id="81926" name="Prostokąt 6"/>
          <p:cNvSpPr>
            <a:spLocks noChangeArrowheads="1"/>
          </p:cNvSpPr>
          <p:nvPr/>
        </p:nvSpPr>
        <p:spPr bwMode="auto">
          <a:xfrm>
            <a:off x="2936875" y="579438"/>
            <a:ext cx="5033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l-PL" sz="3200" b="1" dirty="0">
                <a:solidFill>
                  <a:srgbClr val="FFFFFF"/>
                </a:solidFill>
                <a:ea typeface="ＭＳ 明朝" charset="0"/>
                <a:cs typeface="Times New Roman" charset="0"/>
              </a:rPr>
              <a:t>Bal karnawałowy klas I-III SP</a:t>
            </a:r>
            <a:r>
              <a:rPr lang="cs-CZ" sz="3200" b="1" dirty="0">
                <a:solidFill>
                  <a:srgbClr val="FFFFFF"/>
                </a:solidFill>
              </a:rPr>
              <a:t> </a:t>
            </a:r>
            <a:endParaRPr lang="pl-PL" sz="3200" b="1" dirty="0">
              <a:solidFill>
                <a:srgbClr val="FFFFFF"/>
              </a:solidFill>
            </a:endParaRPr>
          </a:p>
        </p:txBody>
      </p:sp>
      <p:sp>
        <p:nvSpPr>
          <p:cNvPr id="2" name="PoleTekstowe 1"/>
          <p:cNvSpPr txBox="1"/>
          <p:nvPr/>
        </p:nvSpPr>
        <p:spPr>
          <a:xfrm>
            <a:off x="2936875" y="2727226"/>
            <a:ext cx="54270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26 i 27 stycznia 2015 </a:t>
            </a:r>
            <a:r>
              <a:rPr lang="pl-PL" sz="2400" dirty="0" smtClean="0">
                <a:solidFill>
                  <a:schemeClr val="bg1"/>
                </a:solidFill>
              </a:rPr>
              <a:t>odbyły </a:t>
            </a:r>
            <a:r>
              <a:rPr lang="pl-PL" sz="2400" dirty="0">
                <a:solidFill>
                  <a:schemeClr val="bg1"/>
                </a:solidFill>
              </a:rPr>
              <a:t>się w naszej szkole bale karnawałowe. 26. 01.2015 (poniedziałek) dla uczniów klas pierwszych, natomiast 27.01.2015 (wtorek) dla uczniów klas drugich i trzecich.</a:t>
            </a:r>
          </a:p>
        </p:txBody>
      </p:sp>
    </p:spTree>
    <p:extLst>
      <p:ext uri="{BB962C8B-B14F-4D97-AF65-F5344CB8AC3E}">
        <p14:creationId xmlns:p14="http://schemas.microsoft.com/office/powerpoint/2010/main" val="327682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960438"/>
            <a:ext cx="1363662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>
                <a:solidFill>
                  <a:srgbClr val="4F6228"/>
                </a:solidFill>
              </a:rPr>
              <a:t>cały </a:t>
            </a:r>
          </a:p>
          <a:p>
            <a:pPr algn="ctr" eaLnBrk="1" hangingPunct="1"/>
            <a:r>
              <a:rPr kumimoji="0" lang="pl-PL" b="1" dirty="0">
                <a:solidFill>
                  <a:srgbClr val="4F6228"/>
                </a:solidFill>
              </a:rPr>
              <a:t>semestr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>
                <a:solidFill>
                  <a:srgbClr val="4F6228"/>
                </a:solidFill>
              </a:rPr>
              <a:t>konkurs</a:t>
            </a: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FEC593ED-9CAD-8D47-AE4C-2B03437E126B}" type="slidenum">
              <a:rPr kumimoji="0" lang="pl-PL">
                <a:solidFill>
                  <a:srgbClr val="B9CDE5"/>
                </a:solidFill>
              </a:rPr>
              <a:pPr eaLnBrk="1" hangingPunct="1"/>
              <a:t>46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30702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3" name="Prostokąt 2"/>
          <p:cNvSpPr/>
          <p:nvPr/>
        </p:nvSpPr>
        <p:spPr>
          <a:xfrm>
            <a:off x="2205038" y="2981325"/>
            <a:ext cx="6481762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ea typeface="ＭＳ 明朝" charset="0"/>
                <a:cs typeface="Times New Roman" charset="0"/>
              </a:rPr>
              <a:t>Całoroczny konkurs SU o tytuł „SUPERKLASY</a:t>
            </a:r>
            <a:r>
              <a:rPr lang="ja-JP" altLang="pl-PL" sz="2000" b="1" dirty="0">
                <a:solidFill>
                  <a:schemeClr val="bg1"/>
                </a:solidFill>
                <a:ea typeface="ＭＳ 明朝" charset="0"/>
                <a:cs typeface="Times New Roman" charset="0"/>
              </a:rPr>
              <a:t>”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447925" y="3608269"/>
            <a:ext cx="6696075" cy="22479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ea typeface="ＭＳ 明朝" charset="0"/>
                <a:cs typeface="Times New Roman" charset="0"/>
              </a:rPr>
              <a:t>W ramach konkursu do tej pory oceniono :</a:t>
            </a:r>
            <a:endParaRPr lang="cs-CZ" sz="2000" b="1" dirty="0">
              <a:solidFill>
                <a:schemeClr val="bg1"/>
              </a:solidFill>
              <a:ea typeface="ＭＳ 明朝" charset="0"/>
              <a:cs typeface="Times New Roman" charset="0"/>
            </a:endParaRPr>
          </a:p>
          <a:p>
            <a:r>
              <a:rPr lang="pl-PL" sz="2000" b="1" dirty="0">
                <a:solidFill>
                  <a:schemeClr val="bg1"/>
                </a:solidFill>
                <a:ea typeface="ＭＳ 明朝" charset="0"/>
                <a:cs typeface="Times New Roman" charset="0"/>
              </a:rPr>
              <a:t>- dyżury klas gimnazjalnych /zgodnie z harmonogramem/,</a:t>
            </a:r>
            <a:endParaRPr lang="cs-CZ" sz="2000" b="1" dirty="0">
              <a:solidFill>
                <a:schemeClr val="bg1"/>
              </a:solidFill>
              <a:ea typeface="ＭＳ 明朝" charset="0"/>
              <a:cs typeface="Times New Roman" charset="0"/>
            </a:endParaRPr>
          </a:p>
          <a:p>
            <a:r>
              <a:rPr lang="pl-PL" sz="2000" b="1" dirty="0">
                <a:solidFill>
                  <a:schemeClr val="bg1"/>
                </a:solidFill>
                <a:ea typeface="ＭＳ 明朝" charset="0"/>
                <a:cs typeface="Times New Roman" charset="0"/>
              </a:rPr>
              <a:t>- gazetki na korytarzu /zgodnie z harmonogramem/,</a:t>
            </a:r>
            <a:endParaRPr lang="cs-CZ" sz="2000" b="1" dirty="0">
              <a:solidFill>
                <a:schemeClr val="bg1"/>
              </a:solidFill>
              <a:ea typeface="ＭＳ 明朝" charset="0"/>
              <a:cs typeface="Times New Roman" charset="0"/>
            </a:endParaRPr>
          </a:p>
          <a:p>
            <a:r>
              <a:rPr lang="pl-PL" sz="2000" b="1" dirty="0">
                <a:solidFill>
                  <a:schemeClr val="bg1"/>
                </a:solidFill>
                <a:ea typeface="ＭＳ 明朝" charset="0"/>
                <a:cs typeface="Times New Roman" charset="0"/>
              </a:rPr>
              <a:t>- akcje: - Prezent pod choinkę,</a:t>
            </a:r>
            <a:endParaRPr lang="cs-CZ" sz="2000" b="1" dirty="0">
              <a:solidFill>
                <a:schemeClr val="bg1"/>
              </a:solidFill>
              <a:ea typeface="ＭＳ 明朝" charset="0"/>
              <a:cs typeface="Times New Roman" charset="0"/>
            </a:endParaRPr>
          </a:p>
          <a:p>
            <a:r>
              <a:rPr lang="pl-PL" sz="2000" b="1" dirty="0">
                <a:solidFill>
                  <a:schemeClr val="bg1"/>
                </a:solidFill>
                <a:ea typeface="ＭＳ 明朝" charset="0"/>
                <a:cs typeface="Times New Roman" charset="0"/>
              </a:rPr>
              <a:t>             - Magiczne Święta /dekoracje/,</a:t>
            </a:r>
            <a:endParaRPr lang="cs-CZ" sz="2000" b="1" dirty="0">
              <a:solidFill>
                <a:schemeClr val="bg1"/>
              </a:solidFill>
              <a:ea typeface="ＭＳ 明朝" charset="0"/>
              <a:cs typeface="Times New Roman" charset="0"/>
            </a:endParaRPr>
          </a:p>
          <a:p>
            <a:r>
              <a:rPr lang="pl-PL" sz="2000" b="1" dirty="0">
                <a:solidFill>
                  <a:schemeClr val="bg1"/>
                </a:solidFill>
                <a:ea typeface="ＭＳ 明朝" charset="0"/>
                <a:cs typeface="Times New Roman" charset="0"/>
              </a:rPr>
              <a:t>- średnią ocen,</a:t>
            </a:r>
            <a:endParaRPr lang="cs-CZ" sz="2000" b="1" dirty="0">
              <a:solidFill>
                <a:schemeClr val="bg1"/>
              </a:solidFill>
              <a:ea typeface="ＭＳ 明朝" charset="0"/>
              <a:cs typeface="Times New Roman" charset="0"/>
            </a:endParaRPr>
          </a:p>
          <a:p>
            <a:r>
              <a:rPr lang="pl-PL" sz="2000" b="1" dirty="0">
                <a:solidFill>
                  <a:schemeClr val="bg1"/>
                </a:solidFill>
                <a:ea typeface="ＭＳ 明朝" charset="0"/>
                <a:cs typeface="Times New Roman" charset="0"/>
              </a:rPr>
              <a:t>- średnią frekwencję</a:t>
            </a:r>
            <a:r>
              <a:rPr lang="cs-CZ" sz="2000" b="1" dirty="0">
                <a:solidFill>
                  <a:schemeClr val="bg1"/>
                </a:solidFill>
              </a:rPr>
              <a:t> .</a:t>
            </a:r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2349500" y="1459563"/>
            <a:ext cx="56626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cs typeface="Calibri" charset="0"/>
              </a:rPr>
              <a:t>Realizacja projektu Unii Europejskiej </a:t>
            </a:r>
            <a:r>
              <a:rPr lang="pl-PL" sz="2000" b="1" dirty="0" smtClean="0">
                <a:solidFill>
                  <a:schemeClr val="bg1"/>
                </a:solidFill>
                <a:cs typeface="Calibri" charset="0"/>
              </a:rPr>
              <a:t>,,Postaw na siebie</a:t>
            </a:r>
            <a:r>
              <a:rPr lang="ja-JP" altLang="pl-PL" sz="2000" b="1" dirty="0" smtClean="0">
                <a:solidFill>
                  <a:schemeClr val="bg1"/>
                </a:solidFill>
                <a:cs typeface="Calibri" charset="0"/>
              </a:rPr>
              <a:t>”</a:t>
            </a:r>
            <a:r>
              <a:rPr lang="pl-PL" sz="2000" b="1" dirty="0">
                <a:solidFill>
                  <a:schemeClr val="bg1"/>
                </a:solidFill>
                <a:cs typeface="Calibri" charset="0"/>
              </a:rPr>
              <a:t>.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endParaRPr lang="pl-PL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385594" y="871538"/>
            <a:ext cx="1363662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6 i 9 </a:t>
            </a:r>
            <a:endParaRPr kumimoji="0" lang="pl-PL" b="1" dirty="0">
              <a:solidFill>
                <a:srgbClr val="4F6228"/>
              </a:solidFill>
            </a:endParaRPr>
          </a:p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września</a:t>
            </a:r>
            <a:endParaRPr kumimoji="0" lang="pl-PL" b="1" dirty="0">
              <a:solidFill>
                <a:srgbClr val="4F6228"/>
              </a:solidFill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385594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400" b="1" dirty="0" smtClean="0">
                <a:solidFill>
                  <a:srgbClr val="4F6228"/>
                </a:solidFill>
              </a:rPr>
              <a:t>sport</a:t>
            </a:r>
            <a:endParaRPr kumimoji="0" lang="pl-PL" sz="1400" b="1" dirty="0">
              <a:solidFill>
                <a:srgbClr val="4F6228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7AC513A8-49F5-9C40-9B86-8FEF5718352E}" type="slidenum">
              <a:rPr kumimoji="0" lang="pl-PL">
                <a:solidFill>
                  <a:srgbClr val="B9CDE5"/>
                </a:solidFill>
              </a:rPr>
              <a:pPr eaLnBrk="1" hangingPunct="1"/>
              <a:t>47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385594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541338" y="112237"/>
            <a:ext cx="3639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pl-PL" sz="2400" b="1" dirty="0" smtClean="0">
                <a:solidFill>
                  <a:srgbClr val="FFFFFF"/>
                </a:solidFill>
              </a:rPr>
              <a:t>SPORT</a:t>
            </a:r>
            <a:endParaRPr lang="pl-PL" sz="2400" b="1" dirty="0">
              <a:solidFill>
                <a:srgbClr val="FFFFFF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2052971" y="710839"/>
            <a:ext cx="6836447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u="sng" dirty="0">
                <a:solidFill>
                  <a:srgbClr val="FFFFFF"/>
                </a:solidFill>
              </a:rPr>
              <a:t>V Turniej Orlika o Puchar Premiera Donalda </a:t>
            </a:r>
            <a:r>
              <a:rPr lang="pl-PL" b="1" u="sng" dirty="0" smtClean="0">
                <a:solidFill>
                  <a:srgbClr val="FFFFFF"/>
                </a:solidFill>
              </a:rPr>
              <a:t>Tuska</a:t>
            </a:r>
          </a:p>
          <a:p>
            <a:endParaRPr lang="pl-PL" u="sng" dirty="0">
              <a:solidFill>
                <a:srgbClr val="FFFFFF"/>
              </a:solidFill>
            </a:endParaRPr>
          </a:p>
          <a:p>
            <a:r>
              <a:rPr lang="pl-PL" b="1" dirty="0">
                <a:solidFill>
                  <a:srgbClr val="FFFFFF"/>
                </a:solidFill>
              </a:rPr>
              <a:t>6.09.2014</a:t>
            </a:r>
            <a:r>
              <a:rPr lang="pl-PL" dirty="0">
                <a:solidFill>
                  <a:srgbClr val="FFFFFF"/>
                </a:solidFill>
              </a:rPr>
              <a:t> na orliku w Skoczowie odbył się V Turniej o Puchar Premiera Donalda Tuska dla </a:t>
            </a:r>
            <a:r>
              <a:rPr lang="pl-PL" dirty="0" smtClean="0">
                <a:solidFill>
                  <a:srgbClr val="FFFFFF"/>
                </a:solidFill>
              </a:rPr>
              <a:t>dzieci </a:t>
            </a:r>
            <a:r>
              <a:rPr lang="pl-PL" dirty="0">
                <a:solidFill>
                  <a:srgbClr val="FFFFFF"/>
                </a:solidFill>
              </a:rPr>
              <a:t>z rocznika 2003/2004. W turnieju tym udział wzięły dwie drużyny chłopców z naszej szkoły. </a:t>
            </a:r>
            <a:r>
              <a:rPr lang="pl-PL" dirty="0" smtClean="0">
                <a:solidFill>
                  <a:srgbClr val="FFFFFF"/>
                </a:solidFill>
              </a:rPr>
              <a:t>Chłopcy </a:t>
            </a:r>
            <a:r>
              <a:rPr lang="pl-PL" dirty="0">
                <a:solidFill>
                  <a:srgbClr val="FFFFFF"/>
                </a:solidFill>
              </a:rPr>
              <a:t>spisali się znakomicie zajmując pierwsze i drugie miejsce. Zwycięstwo w turnieju pozwoliło im awansować do kolejnego etapu, który odbędzie się 24.09.2014 również w Skoczowie.</a:t>
            </a:r>
          </a:p>
          <a:p>
            <a:r>
              <a:rPr lang="pl-PL" b="1" dirty="0">
                <a:solidFill>
                  <a:srgbClr val="FFFFFF"/>
                </a:solidFill>
              </a:rPr>
              <a:t>09.09.2014</a:t>
            </a:r>
            <a:r>
              <a:rPr lang="pl-PL" dirty="0">
                <a:solidFill>
                  <a:srgbClr val="FFFFFF"/>
                </a:solidFill>
              </a:rPr>
              <a:t> odbył się turniej dla dzieci z rocznika 2001/2002. Do turnieju wystawione zostały trzy drużyny chłopców oraz jedna dziewczyn z naszej szkoły. Starsi chłopcy nie chcieli być gorsi od swoich młodszych kolegów i również zwyciężyli. Pozostałe drużyny zajęły trzecie oraz piąte miejsce natomiast dziewczyny uplasowały się na drugim miejscu. Gratulujemy.</a:t>
            </a:r>
          </a:p>
          <a:p>
            <a:r>
              <a:rPr lang="pl-PL" dirty="0">
                <a:solidFill>
                  <a:srgbClr val="FFFFFF"/>
                </a:solidFill>
              </a:rPr>
              <a:t>Zwycięska drużyna z rocznika 2003/2004 grała w składzie:</a:t>
            </a:r>
          </a:p>
          <a:p>
            <a:r>
              <a:rPr lang="pl-PL" dirty="0">
                <a:solidFill>
                  <a:srgbClr val="FFFFFF"/>
                </a:solidFill>
              </a:rPr>
              <a:t>Gabryś Szymon, Laskowski Jakub, Ziemiński Michał, Leśniak Michał, Pawiński </a:t>
            </a:r>
            <a:r>
              <a:rPr lang="pl-PL" dirty="0" err="1">
                <a:solidFill>
                  <a:srgbClr val="FFFFFF"/>
                </a:solidFill>
              </a:rPr>
              <a:t>Kewin</a:t>
            </a:r>
            <a:r>
              <a:rPr lang="pl-PL" dirty="0">
                <a:solidFill>
                  <a:srgbClr val="FFFFFF"/>
                </a:solidFill>
              </a:rPr>
              <a:t>, Król Patryk.</a:t>
            </a:r>
          </a:p>
          <a:p>
            <a:r>
              <a:rPr lang="pl-PL" dirty="0">
                <a:solidFill>
                  <a:srgbClr val="FFFFFF"/>
                </a:solidFill>
              </a:rPr>
              <a:t>Drugie miejsce zajęła drużyna w składzie:</a:t>
            </a:r>
          </a:p>
          <a:p>
            <a:r>
              <a:rPr lang="pl-PL" dirty="0">
                <a:solidFill>
                  <a:srgbClr val="FFFFFF"/>
                </a:solidFill>
              </a:rPr>
              <a:t>Malerz Igor, </a:t>
            </a:r>
            <a:r>
              <a:rPr lang="pl-PL" dirty="0" err="1">
                <a:solidFill>
                  <a:srgbClr val="FFFFFF"/>
                </a:solidFill>
              </a:rPr>
              <a:t>Pasterny</a:t>
            </a:r>
            <a:r>
              <a:rPr lang="pl-PL" dirty="0">
                <a:solidFill>
                  <a:srgbClr val="FFFFFF"/>
                </a:solidFill>
              </a:rPr>
              <a:t> Szymon, Matuszka Mikołaj, Banaszak Ignacy, </a:t>
            </a:r>
            <a:r>
              <a:rPr lang="pl-PL" dirty="0" err="1">
                <a:solidFill>
                  <a:srgbClr val="FFFFFF"/>
                </a:solidFill>
              </a:rPr>
              <a:t>Mojeścik</a:t>
            </a:r>
            <a:r>
              <a:rPr lang="pl-PL" dirty="0">
                <a:solidFill>
                  <a:srgbClr val="FFFFFF"/>
                </a:solidFill>
              </a:rPr>
              <a:t> Dawid, Trzeciak Mateusz, Fąfrowicz Mateusz.</a:t>
            </a:r>
          </a:p>
          <a:p>
            <a:r>
              <a:rPr lang="pl-PL" dirty="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4" name="PoleTekstowe 3"/>
          <p:cNvSpPr txBox="1"/>
          <p:nvPr/>
        </p:nvSpPr>
        <p:spPr>
          <a:xfrm>
            <a:off x="7964775" y="133999"/>
            <a:ext cx="68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Cz. 1.</a:t>
            </a:r>
            <a:endParaRPr lang="pl-P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8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385594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400" b="1" dirty="0" smtClean="0">
                <a:solidFill>
                  <a:srgbClr val="4F6228"/>
                </a:solidFill>
              </a:rPr>
              <a:t>sport</a:t>
            </a:r>
            <a:endParaRPr kumimoji="0" lang="pl-PL" sz="1400" b="1" dirty="0">
              <a:solidFill>
                <a:srgbClr val="4F6228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7AC513A8-49F5-9C40-9B86-8FEF5718352E}" type="slidenum">
              <a:rPr kumimoji="0" lang="pl-PL">
                <a:solidFill>
                  <a:srgbClr val="B9CDE5"/>
                </a:solidFill>
              </a:rPr>
              <a:pPr eaLnBrk="1" hangingPunct="1"/>
              <a:t>48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385594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541338" y="112237"/>
            <a:ext cx="3639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pl-PL" sz="2400" b="1" dirty="0" smtClean="0">
                <a:solidFill>
                  <a:srgbClr val="FFFFFF"/>
                </a:solidFill>
              </a:rPr>
              <a:t>SPORT</a:t>
            </a:r>
            <a:endParaRPr lang="pl-PL" sz="2400" b="1" dirty="0">
              <a:solidFill>
                <a:srgbClr val="FFFFFF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1916981" y="133999"/>
            <a:ext cx="6992190" cy="7017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u="sng" dirty="0">
                <a:solidFill>
                  <a:srgbClr val="FFFFFF"/>
                </a:solidFill>
              </a:rPr>
              <a:t>V Turniej Orlika o Puchar Premiera Donalda </a:t>
            </a:r>
            <a:r>
              <a:rPr lang="pl-PL" b="1" u="sng" dirty="0" smtClean="0">
                <a:solidFill>
                  <a:srgbClr val="FFFFFF"/>
                </a:solidFill>
              </a:rPr>
              <a:t>Tuska</a:t>
            </a:r>
            <a:r>
              <a:rPr lang="pl-PL" b="1" u="sng" dirty="0">
                <a:solidFill>
                  <a:srgbClr val="FFFFFF"/>
                </a:solidFill>
              </a:rPr>
              <a:t> </a:t>
            </a:r>
            <a:r>
              <a:rPr lang="pl-PL" b="1" u="sng" dirty="0" smtClean="0">
                <a:solidFill>
                  <a:srgbClr val="FFFFFF"/>
                </a:solidFill>
              </a:rPr>
              <a:t>– cd.</a:t>
            </a:r>
            <a:r>
              <a:rPr lang="pl-PL" u="sng" dirty="0" smtClean="0">
                <a:solidFill>
                  <a:srgbClr val="FFFFFF"/>
                </a:solidFill>
              </a:rPr>
              <a:t> </a:t>
            </a:r>
            <a:r>
              <a:rPr lang="pl-PL" dirty="0">
                <a:solidFill>
                  <a:srgbClr val="FFFFFF"/>
                </a:solidFill>
              </a:rPr>
              <a:t> </a:t>
            </a:r>
            <a:endParaRPr lang="pl-PL" dirty="0" smtClean="0">
              <a:solidFill>
                <a:srgbClr val="FFFFFF"/>
              </a:solidFill>
            </a:endParaRPr>
          </a:p>
          <a:p>
            <a:endParaRPr lang="pl-PL" dirty="0">
              <a:solidFill>
                <a:srgbClr val="FFFFFF"/>
              </a:solidFill>
            </a:endParaRPr>
          </a:p>
          <a:p>
            <a:endParaRPr lang="pl-PL" dirty="0" smtClean="0">
              <a:solidFill>
                <a:srgbClr val="FFFFFF"/>
              </a:solidFill>
            </a:endParaRPr>
          </a:p>
          <a:p>
            <a:endParaRPr lang="pl-PL" dirty="0">
              <a:solidFill>
                <a:srgbClr val="FFFFFF"/>
              </a:solidFill>
            </a:endParaRPr>
          </a:p>
          <a:p>
            <a:endParaRPr lang="pl-PL" dirty="0" smtClean="0">
              <a:solidFill>
                <a:srgbClr val="FFFFFF"/>
              </a:solidFill>
            </a:endParaRPr>
          </a:p>
          <a:p>
            <a:endParaRPr lang="pl-PL" dirty="0">
              <a:solidFill>
                <a:srgbClr val="FFFFFF"/>
              </a:solidFill>
            </a:endParaRPr>
          </a:p>
          <a:p>
            <a:endParaRPr lang="pl-PL" dirty="0" smtClean="0">
              <a:solidFill>
                <a:srgbClr val="FFFFFF"/>
              </a:solidFill>
            </a:endParaRPr>
          </a:p>
          <a:p>
            <a:endParaRPr lang="pl-PL" dirty="0">
              <a:solidFill>
                <a:srgbClr val="FFFFFF"/>
              </a:solidFill>
            </a:endParaRPr>
          </a:p>
          <a:p>
            <a:endParaRPr lang="pl-PL" dirty="0" smtClean="0">
              <a:solidFill>
                <a:srgbClr val="FFFFFF"/>
              </a:solidFill>
            </a:endParaRPr>
          </a:p>
          <a:p>
            <a:endParaRPr lang="pl-PL" dirty="0">
              <a:solidFill>
                <a:srgbClr val="FFFFFF"/>
              </a:solidFill>
            </a:endParaRPr>
          </a:p>
          <a:p>
            <a:r>
              <a:rPr lang="pl-PL" dirty="0">
                <a:solidFill>
                  <a:srgbClr val="FFFFFF"/>
                </a:solidFill>
              </a:rPr>
              <a:t>Zwycięska drużyna z rocznika 2001/2002 grała w składzie:</a:t>
            </a:r>
          </a:p>
          <a:p>
            <a:r>
              <a:rPr lang="pl-PL" dirty="0">
                <a:solidFill>
                  <a:srgbClr val="FFFFFF"/>
                </a:solidFill>
              </a:rPr>
              <a:t>Chrapek Dorian, Gajda Robert, Szturc Jonatan, Szturc Patryk, Nowosielski Patryk, Czuba Miłosz, Banaszek Sebastian.</a:t>
            </a:r>
          </a:p>
          <a:p>
            <a:r>
              <a:rPr lang="pl-PL" dirty="0">
                <a:solidFill>
                  <a:srgbClr val="FFFFFF"/>
                </a:solidFill>
              </a:rPr>
              <a:t>Trzecie miejsce w roczniku 2001/2002 zajęła drużyna w składzie:</a:t>
            </a:r>
          </a:p>
          <a:p>
            <a:r>
              <a:rPr lang="pl-PL" dirty="0">
                <a:solidFill>
                  <a:srgbClr val="FFFFFF"/>
                </a:solidFill>
              </a:rPr>
              <a:t>Sokół Dawid, Bobola Krzysztof, </a:t>
            </a:r>
            <a:r>
              <a:rPr lang="pl-PL" dirty="0" err="1">
                <a:solidFill>
                  <a:srgbClr val="FFFFFF"/>
                </a:solidFill>
              </a:rPr>
              <a:t>Kisiała</a:t>
            </a:r>
            <a:r>
              <a:rPr lang="pl-PL" dirty="0">
                <a:solidFill>
                  <a:srgbClr val="FFFFFF"/>
                </a:solidFill>
              </a:rPr>
              <a:t> Patryk, Szostok Sebastian, Bąk Dawid, Kędzierski Jakub, Fiedor Dawid.</a:t>
            </a:r>
          </a:p>
          <a:p>
            <a:r>
              <a:rPr lang="pl-PL" dirty="0">
                <a:solidFill>
                  <a:srgbClr val="FFFFFF"/>
                </a:solidFill>
              </a:rPr>
              <a:t>Piąte miejsce w roczniku 2001/2002 zajęła drużyna w składzie:</a:t>
            </a:r>
          </a:p>
          <a:p>
            <a:r>
              <a:rPr lang="pl-PL" dirty="0">
                <a:solidFill>
                  <a:srgbClr val="FFFFFF"/>
                </a:solidFill>
              </a:rPr>
              <a:t>Ludka Kamil, Łuka </a:t>
            </a:r>
            <a:r>
              <a:rPr lang="pl-PL" dirty="0" err="1">
                <a:solidFill>
                  <a:srgbClr val="FFFFFF"/>
                </a:solidFill>
              </a:rPr>
              <a:t>Oliwier</a:t>
            </a:r>
            <a:r>
              <a:rPr lang="pl-PL" dirty="0">
                <a:solidFill>
                  <a:srgbClr val="FFFFFF"/>
                </a:solidFill>
              </a:rPr>
              <a:t>, Kurto Klaudiusz, </a:t>
            </a:r>
            <a:r>
              <a:rPr lang="pl-PL" dirty="0" err="1">
                <a:solidFill>
                  <a:srgbClr val="FFFFFF"/>
                </a:solidFill>
              </a:rPr>
              <a:t>Pilorz</a:t>
            </a:r>
            <a:r>
              <a:rPr lang="pl-PL" dirty="0">
                <a:solidFill>
                  <a:srgbClr val="FFFFFF"/>
                </a:solidFill>
              </a:rPr>
              <a:t> Wojciech, Markowicz Damian, Brodacz Filip, Sikora Tomek.</a:t>
            </a:r>
          </a:p>
          <a:p>
            <a:r>
              <a:rPr lang="pl-PL" dirty="0">
                <a:solidFill>
                  <a:srgbClr val="FFFFFF"/>
                </a:solidFill>
              </a:rPr>
              <a:t>Dziewczyny w roczniku 2001/2002 zajęły drugie miejsce grając w składzie:</a:t>
            </a:r>
          </a:p>
          <a:p>
            <a:r>
              <a:rPr lang="pl-PL" dirty="0">
                <a:solidFill>
                  <a:srgbClr val="FFFFFF"/>
                </a:solidFill>
              </a:rPr>
              <a:t>Matuszka Ewa, Kaczmarczyk Oliwia, </a:t>
            </a:r>
            <a:r>
              <a:rPr lang="pl-PL" dirty="0" err="1">
                <a:solidFill>
                  <a:srgbClr val="FFFFFF"/>
                </a:solidFill>
              </a:rPr>
              <a:t>Nowosielsa</a:t>
            </a:r>
            <a:r>
              <a:rPr lang="pl-PL" dirty="0">
                <a:solidFill>
                  <a:srgbClr val="FFFFFF"/>
                </a:solidFill>
              </a:rPr>
              <a:t> Patrycja, Górska Paulina, </a:t>
            </a:r>
            <a:r>
              <a:rPr lang="pl-PL" dirty="0" err="1">
                <a:solidFill>
                  <a:srgbClr val="FFFFFF"/>
                </a:solidFill>
              </a:rPr>
              <a:t>Sobczuk</a:t>
            </a:r>
            <a:r>
              <a:rPr lang="pl-PL" dirty="0">
                <a:solidFill>
                  <a:srgbClr val="FFFFFF"/>
                </a:solidFill>
              </a:rPr>
              <a:t> Klaudia, Pawłowska Klaudia, Kowalczyk Natalia, Popławska Paulina.</a:t>
            </a:r>
          </a:p>
          <a:p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4" name="PoleTekstowe 3"/>
          <p:cNvSpPr txBox="1"/>
          <p:nvPr/>
        </p:nvSpPr>
        <p:spPr>
          <a:xfrm>
            <a:off x="7964775" y="133999"/>
            <a:ext cx="68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Cz. 2.</a:t>
            </a:r>
            <a:endParaRPr lang="pl-PL" dirty="0">
              <a:solidFill>
                <a:srgbClr val="FFFFFF"/>
              </a:solidFill>
            </a:endParaRPr>
          </a:p>
        </p:txBody>
      </p:sp>
      <p:pic>
        <p:nvPicPr>
          <p:cNvPr id="5" name="Obraz 4" descr="Zrzut ekranu 2015-01-28 o 19.57.1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341" y="573902"/>
            <a:ext cx="4368247" cy="2256076"/>
          </a:xfrm>
          <a:prstGeom prst="rect">
            <a:avLst/>
          </a:prstGeom>
        </p:spPr>
      </p:pic>
      <p:sp>
        <p:nvSpPr>
          <p:cNvPr id="10" name="PoleTekstowe 9"/>
          <p:cNvSpPr txBox="1">
            <a:spLocks noChangeArrowheads="1"/>
          </p:cNvSpPr>
          <p:nvPr/>
        </p:nvSpPr>
        <p:spPr bwMode="auto">
          <a:xfrm>
            <a:off x="385594" y="945564"/>
            <a:ext cx="1363662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6 i 9 </a:t>
            </a:r>
            <a:endParaRPr kumimoji="0" lang="pl-PL" b="1" dirty="0">
              <a:solidFill>
                <a:srgbClr val="4F6228"/>
              </a:solidFill>
            </a:endParaRPr>
          </a:p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września</a:t>
            </a:r>
            <a:endParaRPr kumimoji="0" lang="pl-PL" b="1" dirty="0">
              <a:solidFill>
                <a:srgbClr val="4F62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57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385594" y="871538"/>
            <a:ext cx="1363662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23</a:t>
            </a:r>
          </a:p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września</a:t>
            </a:r>
            <a:endParaRPr kumimoji="0" lang="pl-PL" b="1" dirty="0">
              <a:solidFill>
                <a:srgbClr val="4F6228"/>
              </a:solidFill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385594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400" b="1" dirty="0" smtClean="0">
                <a:solidFill>
                  <a:srgbClr val="4F6228"/>
                </a:solidFill>
              </a:rPr>
              <a:t>sport</a:t>
            </a:r>
            <a:endParaRPr kumimoji="0" lang="pl-PL" sz="1400" b="1" dirty="0">
              <a:solidFill>
                <a:srgbClr val="4F6228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7AC513A8-49F5-9C40-9B86-8FEF5718352E}" type="slidenum">
              <a:rPr kumimoji="0" lang="pl-PL">
                <a:solidFill>
                  <a:srgbClr val="B9CDE5"/>
                </a:solidFill>
              </a:rPr>
              <a:pPr eaLnBrk="1" hangingPunct="1"/>
              <a:t>49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385594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541338" y="112237"/>
            <a:ext cx="3639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pl-PL" sz="2400" b="1" dirty="0" smtClean="0">
                <a:solidFill>
                  <a:srgbClr val="FFFFFF"/>
                </a:solidFill>
              </a:rPr>
              <a:t>SPORT</a:t>
            </a:r>
            <a:endParaRPr lang="pl-PL" sz="2400" b="1" dirty="0">
              <a:solidFill>
                <a:srgbClr val="FFFFFF"/>
              </a:solidFill>
            </a:endParaRPr>
          </a:p>
        </p:txBody>
      </p:sp>
      <p:sp>
        <p:nvSpPr>
          <p:cNvPr id="4" name="PoleTekstowe 3"/>
          <p:cNvSpPr txBox="1"/>
          <p:nvPr/>
        </p:nvSpPr>
        <p:spPr>
          <a:xfrm>
            <a:off x="7964775" y="133999"/>
            <a:ext cx="68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Cz. 3.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7" name="PoleTekstowe 6"/>
          <p:cNvSpPr txBox="1"/>
          <p:nvPr/>
        </p:nvSpPr>
        <p:spPr>
          <a:xfrm>
            <a:off x="2074078" y="371432"/>
            <a:ext cx="674657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u="sng" dirty="0">
                <a:solidFill>
                  <a:srgbClr val="FFFFFF"/>
                </a:solidFill>
              </a:rPr>
              <a:t>Gminna sztafeta </a:t>
            </a:r>
            <a:r>
              <a:rPr lang="pl-PL" sz="2400" b="1" u="sng" dirty="0" smtClean="0">
                <a:solidFill>
                  <a:srgbClr val="FFFFFF"/>
                </a:solidFill>
              </a:rPr>
              <a:t>przełajowa</a:t>
            </a:r>
          </a:p>
          <a:p>
            <a:endParaRPr lang="pl-PL" sz="2400" u="sng" dirty="0">
              <a:solidFill>
                <a:srgbClr val="FFFFFF"/>
              </a:solidFill>
            </a:endParaRPr>
          </a:p>
          <a:p>
            <a:r>
              <a:rPr lang="pl-PL" sz="2000" dirty="0">
                <a:solidFill>
                  <a:srgbClr val="FFFFFF"/>
                </a:solidFill>
              </a:rPr>
              <a:t>23.09.2014 obyły się gminne zawody w sztafecie przełajowej. O godzinie 10 rywalizowały gimnazja naszej gminy, natomiast o 11 szkoły podstawowe. Nasze sztafety osiągnęły następujące wyniki:</a:t>
            </a:r>
          </a:p>
          <a:p>
            <a:r>
              <a:rPr lang="pl-PL" sz="2000" dirty="0">
                <a:solidFill>
                  <a:srgbClr val="FFFFFF"/>
                </a:solidFill>
              </a:rPr>
              <a:t>- chłopcy gimnazjum zajęli 3m, startując w składzie: Maciek Matuszka, Adam Ludka, Kornel Ferfecki, Wojciech Czaja, Dorian Chrapek, Paweł Krawczyk.</a:t>
            </a:r>
          </a:p>
          <a:p>
            <a:r>
              <a:rPr lang="pl-PL" sz="2000" dirty="0">
                <a:solidFill>
                  <a:srgbClr val="FFFFFF"/>
                </a:solidFill>
              </a:rPr>
              <a:t>- dziewczyny gimnazjum zajęły 3m, startując w składzie: Marta Wajdzik, Paulina Piękny, Maria Rakus, Patrycja Tomaszek, Natalia </a:t>
            </a:r>
            <a:r>
              <a:rPr lang="pl-PL" sz="2000" dirty="0" err="1">
                <a:solidFill>
                  <a:srgbClr val="FFFFFF"/>
                </a:solidFill>
              </a:rPr>
              <a:t>Socała</a:t>
            </a:r>
            <a:r>
              <a:rPr lang="pl-PL" sz="2000" dirty="0">
                <a:solidFill>
                  <a:srgbClr val="FFFFFF"/>
                </a:solidFill>
              </a:rPr>
              <a:t>, Anita </a:t>
            </a:r>
            <a:r>
              <a:rPr lang="pl-PL" sz="2000" dirty="0" err="1">
                <a:solidFill>
                  <a:srgbClr val="FFFFFF"/>
                </a:solidFill>
              </a:rPr>
              <a:t>Głąbek</a:t>
            </a:r>
            <a:r>
              <a:rPr lang="pl-PL" sz="2000" dirty="0">
                <a:solidFill>
                  <a:srgbClr val="FFFFFF"/>
                </a:solidFill>
              </a:rPr>
              <a:t>.</a:t>
            </a:r>
          </a:p>
          <a:p>
            <a:r>
              <a:rPr lang="pl-PL" sz="2000" dirty="0">
                <a:solidFill>
                  <a:srgbClr val="FFFFFF"/>
                </a:solidFill>
              </a:rPr>
              <a:t>-chłopcy szkoły podstawowej zajęli 4m , startując w składzie: Klaudiusz Kurto, Damian Markowicz, Tomasz Sikora, Jakub Kędzierski, Mikołaj Matuszka i Igor Malerz</a:t>
            </a:r>
          </a:p>
          <a:p>
            <a:r>
              <a:rPr lang="pl-PL" sz="2000" dirty="0">
                <a:solidFill>
                  <a:srgbClr val="FFFFFF"/>
                </a:solidFill>
              </a:rPr>
              <a:t>-dziewczyny szkoły </a:t>
            </a:r>
            <a:r>
              <a:rPr lang="pl-PL" sz="2000" dirty="0" smtClean="0">
                <a:solidFill>
                  <a:srgbClr val="FFFFFF"/>
                </a:solidFill>
              </a:rPr>
              <a:t>podstawowej </a:t>
            </a:r>
            <a:r>
              <a:rPr lang="pl-PL" sz="2000" dirty="0">
                <a:solidFill>
                  <a:srgbClr val="FFFFFF"/>
                </a:solidFill>
              </a:rPr>
              <a:t>zajęły 2m, startując w składzie: Ewa Matuszka, Patrycja Nowosielska, Paulina Popławska, Oliwia Kaczmarczyk, Kornelia Janik i Laura Palej.</a:t>
            </a:r>
          </a:p>
        </p:txBody>
      </p:sp>
    </p:spTree>
    <p:extLst>
      <p:ext uri="{BB962C8B-B14F-4D97-AF65-F5344CB8AC3E}">
        <p14:creationId xmlns:p14="http://schemas.microsoft.com/office/powerpoint/2010/main" val="411369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rgbClr val="95B3D7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info</a:t>
            </a:r>
            <a:endParaRPr kumimoji="0" lang="pl-PL" sz="14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 useBgFill="1">
        <p:nvSpPr>
          <p:cNvPr id="17" name="PoleTekstowe 16"/>
          <p:cNvSpPr txBox="1"/>
          <p:nvPr/>
        </p:nvSpPr>
        <p:spPr>
          <a:xfrm>
            <a:off x="2392363" y="1060427"/>
            <a:ext cx="6364913" cy="1491121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2000" b="1" dirty="0" smtClean="0">
                <a:solidFill>
                  <a:schemeClr val="bg1"/>
                </a:solidFill>
              </a:rPr>
              <a:t>O </a:t>
            </a:r>
            <a:r>
              <a:rPr lang="pl-PL" sz="2000" b="1" dirty="0">
                <a:solidFill>
                  <a:schemeClr val="bg1"/>
                </a:solidFill>
              </a:rPr>
              <a:t>szczegółach inwestycji można </a:t>
            </a:r>
            <a:r>
              <a:rPr lang="pl-PL" sz="2000" b="1" dirty="0" smtClean="0">
                <a:solidFill>
                  <a:schemeClr val="bg1"/>
                </a:solidFill>
              </a:rPr>
              <a:t>było przeczytać </a:t>
            </a:r>
            <a:r>
              <a:rPr lang="pl-PL" sz="2000" b="1" dirty="0">
                <a:solidFill>
                  <a:schemeClr val="bg1"/>
                </a:solidFill>
              </a:rPr>
              <a:t>na stronie UM: </a:t>
            </a:r>
            <a:r>
              <a:rPr lang="pl-PL" sz="2000" b="1" u="sng" dirty="0">
                <a:solidFill>
                  <a:schemeClr val="bg1"/>
                </a:solidFill>
              </a:rPr>
              <a:t>Od 1 września do ZS 1 schodami i </a:t>
            </a:r>
            <a:r>
              <a:rPr lang="pl-PL" sz="2000" b="1" u="sng" dirty="0" smtClean="0">
                <a:solidFill>
                  <a:schemeClr val="bg1"/>
                </a:solidFill>
              </a:rPr>
              <a:t>platformą</a:t>
            </a:r>
            <a:r>
              <a:rPr lang="pl-PL" sz="2000" b="1" dirty="0" smtClean="0">
                <a:solidFill>
                  <a:schemeClr val="bg1"/>
                </a:solidFill>
              </a:rPr>
              <a:t>. Jak przebiegał remont zobaczyć można w galerii na naszej szkolnej stronie. </a:t>
            </a:r>
            <a:endParaRPr kumimoji="0" lang="pl-PL" sz="2000" b="1" dirty="0" smtClean="0">
              <a:solidFill>
                <a:schemeClr val="bg1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436A4F88-E326-664E-95D9-97B710403A9E}" type="slidenum">
              <a:rPr kumimoji="0" lang="pl-PL">
                <a:solidFill>
                  <a:srgbClr val="B9CDE5"/>
                </a:solidFill>
              </a:rPr>
              <a:pPr eaLnBrk="1" hangingPunct="1"/>
              <a:t>5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7" name="PoleTekstowe 6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 smtClean="0">
                <a:solidFill>
                  <a:schemeClr val="accent3">
                    <a:lumMod val="50000"/>
                  </a:schemeClr>
                </a:solidFill>
              </a:rPr>
              <a:t>1-……</a:t>
            </a:r>
            <a:endParaRPr kumimoji="0" lang="pl-PL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 eaLnBrk="1" hangingPunct="1"/>
            <a:r>
              <a:rPr kumimoji="0" lang="pl-PL" b="1" dirty="0">
                <a:solidFill>
                  <a:schemeClr val="accent3">
                    <a:lumMod val="50000"/>
                  </a:schemeClr>
                </a:solidFill>
              </a:rPr>
              <a:t>września</a:t>
            </a:r>
          </a:p>
        </p:txBody>
      </p:sp>
      <p:sp>
        <p:nvSpPr>
          <p:cNvPr id="8" name="PoleTekstowe 7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info</a:t>
            </a:r>
            <a:endParaRPr kumimoji="0" lang="pl-PL" sz="1400" b="1" dirty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PoleTekstowe 8"/>
          <p:cNvSpPr txBox="1">
            <a:spLocks noChangeArrowheads="1"/>
          </p:cNvSpPr>
          <p:nvPr/>
        </p:nvSpPr>
        <p:spPr bwMode="auto">
          <a:xfrm>
            <a:off x="541338" y="2914486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ZS nr 1 Skoczów </a:t>
            </a:r>
            <a:r>
              <a:rPr lang="pl-PL" sz="1400" b="1" dirty="0" smtClean="0">
                <a:solidFill>
                  <a:schemeClr val="accent3">
                    <a:lumMod val="50000"/>
                  </a:schemeClr>
                </a:solidFill>
              </a:rPr>
              <a:t>2014/15</a:t>
            </a:r>
            <a:endParaRPr lang="pl-PL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semestr I</a:t>
            </a:r>
          </a:p>
        </p:txBody>
      </p:sp>
      <p:sp>
        <p:nvSpPr>
          <p:cNvPr id="2" name="Prostokąt 1"/>
          <p:cNvSpPr/>
          <p:nvPr/>
        </p:nvSpPr>
        <p:spPr>
          <a:xfrm>
            <a:off x="4530244" y="464850"/>
            <a:ext cx="154401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kumimoji="0" lang="pl-PL" sz="3200" b="1" dirty="0">
                <a:solidFill>
                  <a:prstClr val="white"/>
                </a:solidFill>
              </a:rPr>
              <a:t>Remont</a:t>
            </a:r>
            <a:endParaRPr lang="pl-PL" sz="3200" b="1" dirty="0">
              <a:solidFill>
                <a:prstClr val="white"/>
              </a:solidFill>
            </a:endParaRPr>
          </a:p>
        </p:txBody>
      </p:sp>
      <p:pic>
        <p:nvPicPr>
          <p:cNvPr id="3" name="Obraz 2" descr="remont 17 IX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204" y="2721454"/>
            <a:ext cx="4669072" cy="3454235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2526498" y="4074420"/>
            <a:ext cx="1456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A tak </a:t>
            </a:r>
          </a:p>
          <a:p>
            <a:r>
              <a:rPr lang="pl-PL" dirty="0" smtClean="0">
                <a:solidFill>
                  <a:srgbClr val="FFFFFF"/>
                </a:solidFill>
              </a:rPr>
              <a:t>17 września…</a:t>
            </a:r>
            <a:endParaRPr lang="pl-P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385594" y="871538"/>
            <a:ext cx="1363662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we wrześniu</a:t>
            </a:r>
            <a:endParaRPr kumimoji="0" lang="pl-PL" b="1" dirty="0">
              <a:solidFill>
                <a:srgbClr val="4F6228"/>
              </a:solidFill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385594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400" b="1" dirty="0" smtClean="0">
                <a:solidFill>
                  <a:srgbClr val="4F6228"/>
                </a:solidFill>
              </a:rPr>
              <a:t>sport</a:t>
            </a:r>
            <a:endParaRPr kumimoji="0" lang="pl-PL" sz="1400" b="1" dirty="0">
              <a:solidFill>
                <a:srgbClr val="4F6228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7AC513A8-49F5-9C40-9B86-8FEF5718352E}" type="slidenum">
              <a:rPr kumimoji="0" lang="pl-PL">
                <a:solidFill>
                  <a:srgbClr val="B9CDE5"/>
                </a:solidFill>
              </a:rPr>
              <a:pPr eaLnBrk="1" hangingPunct="1"/>
              <a:t>50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385594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541338" y="112237"/>
            <a:ext cx="3639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pl-PL" sz="2400" b="1" dirty="0" smtClean="0">
                <a:solidFill>
                  <a:srgbClr val="FFFFFF"/>
                </a:solidFill>
              </a:rPr>
              <a:t>SPORT</a:t>
            </a:r>
            <a:endParaRPr lang="pl-PL" sz="2400" b="1" dirty="0">
              <a:solidFill>
                <a:srgbClr val="FFFFFF"/>
              </a:solidFill>
            </a:endParaRPr>
          </a:p>
        </p:txBody>
      </p:sp>
      <p:sp>
        <p:nvSpPr>
          <p:cNvPr id="4" name="PoleTekstowe 3"/>
          <p:cNvSpPr txBox="1"/>
          <p:nvPr/>
        </p:nvSpPr>
        <p:spPr>
          <a:xfrm>
            <a:off x="7964775" y="133999"/>
            <a:ext cx="68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Cz. 4.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7" name="PoleTekstowe 6"/>
          <p:cNvSpPr txBox="1"/>
          <p:nvPr/>
        </p:nvSpPr>
        <p:spPr>
          <a:xfrm>
            <a:off x="2226190" y="433280"/>
            <a:ext cx="61516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u="sng" dirty="0">
                <a:solidFill>
                  <a:srgbClr val="FFFFFF"/>
                </a:solidFill>
              </a:rPr>
              <a:t>II etap Turnieju o Puchar Premiera Donalda </a:t>
            </a:r>
            <a:r>
              <a:rPr lang="pl-PL" sz="2000" b="1" u="sng" dirty="0" smtClean="0">
                <a:solidFill>
                  <a:srgbClr val="FFFFFF"/>
                </a:solidFill>
              </a:rPr>
              <a:t>Tuska</a:t>
            </a:r>
          </a:p>
          <a:p>
            <a:endParaRPr lang="pl-PL" sz="2000" u="sng" dirty="0">
              <a:solidFill>
                <a:srgbClr val="FFFFFF"/>
              </a:solidFill>
            </a:endParaRPr>
          </a:p>
          <a:p>
            <a:r>
              <a:rPr lang="pl-PL" sz="2000" dirty="0">
                <a:solidFill>
                  <a:srgbClr val="FFFFFF"/>
                </a:solidFill>
              </a:rPr>
              <a:t>24.09.2014 odbył się II etap Turnieju o Puchar Premiera Donalda Tuska dla roczników 2003-2004. Chłopcy grając w składzie: Michał Leśniak, Mateusz Fąfrowicz, Maciek </a:t>
            </a:r>
            <a:r>
              <a:rPr lang="pl-PL" sz="2000" dirty="0" err="1">
                <a:solidFill>
                  <a:srgbClr val="FFFFFF"/>
                </a:solidFill>
              </a:rPr>
              <a:t>Pasterny</a:t>
            </a:r>
            <a:r>
              <a:rPr lang="pl-PL" sz="2000" dirty="0">
                <a:solidFill>
                  <a:srgbClr val="FFFFFF"/>
                </a:solidFill>
              </a:rPr>
              <a:t>, Mikołaj Matuszka, Szymon Gabryś, Jakub Laskowski i Patryk Król zajęli 3 miejsce.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2226189" y="3072348"/>
            <a:ext cx="629150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u="sng" dirty="0">
                <a:solidFill>
                  <a:srgbClr val="FFFFFF"/>
                </a:solidFill>
              </a:rPr>
              <a:t>V Turniej Orlika o Puchar Premiera Donalda </a:t>
            </a:r>
            <a:r>
              <a:rPr lang="pl-PL" sz="2000" b="1" u="sng" dirty="0" smtClean="0">
                <a:solidFill>
                  <a:srgbClr val="FFFFFF"/>
                </a:solidFill>
              </a:rPr>
              <a:t>Tuska </a:t>
            </a:r>
          </a:p>
          <a:p>
            <a:endParaRPr lang="pl-PL" sz="2000" dirty="0">
              <a:solidFill>
                <a:srgbClr val="FFFFFF"/>
              </a:solidFill>
            </a:endParaRPr>
          </a:p>
          <a:p>
            <a:r>
              <a:rPr lang="pl-PL" sz="2000" dirty="0">
                <a:solidFill>
                  <a:srgbClr val="FFFFFF"/>
                </a:solidFill>
              </a:rPr>
              <a:t>Rewelacyjnie spisali się chłopcy z rocznika 2001-2002 w eliminacjach wojewódzkich V Turnieju Orlika o Puchar Premiera Donalda Tuska</a:t>
            </a:r>
            <a:r>
              <a:rPr lang="pl-PL" sz="2000" b="1" dirty="0" smtClean="0">
                <a:solidFill>
                  <a:srgbClr val="FFFFFF"/>
                </a:solidFill>
              </a:rPr>
              <a:t>. </a:t>
            </a:r>
            <a:r>
              <a:rPr lang="pl-PL" sz="2000" dirty="0" smtClean="0">
                <a:solidFill>
                  <a:srgbClr val="FFFFFF"/>
                </a:solidFill>
              </a:rPr>
              <a:t>Chłopaki </a:t>
            </a:r>
            <a:r>
              <a:rPr lang="pl-PL" sz="2000" dirty="0">
                <a:solidFill>
                  <a:srgbClr val="FFFFFF"/>
                </a:solidFill>
              </a:rPr>
              <a:t>zajęli pierwsze miejsce i awansowali do finału wojewódzkiego, który odbędzie się 8.10.2014 w Chorzowie. Skład zwycięskiej drużyny to: Dorian Chrapek, Robert Gajda, Patryk Nowosielski, Jonatan Szturc, Miłosz Czuba, Patryk Szturc i Sebastian Banaszek.</a:t>
            </a:r>
          </a:p>
          <a:p>
            <a:endParaRPr lang="pl-PL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61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385593" y="871538"/>
            <a:ext cx="1459379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8</a:t>
            </a:r>
          </a:p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października</a:t>
            </a:r>
            <a:endParaRPr kumimoji="0" lang="pl-PL" b="1" dirty="0">
              <a:solidFill>
                <a:srgbClr val="4F6228"/>
              </a:solidFill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385594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400" b="1" dirty="0" smtClean="0">
                <a:solidFill>
                  <a:srgbClr val="4F6228"/>
                </a:solidFill>
              </a:rPr>
              <a:t>sport</a:t>
            </a:r>
            <a:endParaRPr kumimoji="0" lang="pl-PL" sz="1400" b="1" dirty="0">
              <a:solidFill>
                <a:srgbClr val="4F6228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7AC513A8-49F5-9C40-9B86-8FEF5718352E}" type="slidenum">
              <a:rPr kumimoji="0" lang="pl-PL">
                <a:solidFill>
                  <a:srgbClr val="B9CDE5"/>
                </a:solidFill>
              </a:rPr>
              <a:pPr eaLnBrk="1" hangingPunct="1"/>
              <a:t>51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385594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541338" y="112237"/>
            <a:ext cx="3639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pl-PL" sz="2400" b="1" dirty="0" smtClean="0">
                <a:solidFill>
                  <a:srgbClr val="FFFFFF"/>
                </a:solidFill>
              </a:rPr>
              <a:t>SPORT</a:t>
            </a:r>
            <a:endParaRPr lang="pl-PL" sz="2400" b="1" dirty="0">
              <a:solidFill>
                <a:srgbClr val="FFFFFF"/>
              </a:solidFill>
            </a:endParaRPr>
          </a:p>
        </p:txBody>
      </p:sp>
      <p:sp>
        <p:nvSpPr>
          <p:cNvPr id="4" name="PoleTekstowe 3"/>
          <p:cNvSpPr txBox="1"/>
          <p:nvPr/>
        </p:nvSpPr>
        <p:spPr>
          <a:xfrm>
            <a:off x="7964775" y="133999"/>
            <a:ext cx="68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Cz. 5.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5" name="PoleTekstowe 4"/>
          <p:cNvSpPr txBox="1"/>
          <p:nvPr/>
        </p:nvSpPr>
        <p:spPr>
          <a:xfrm>
            <a:off x="2479934" y="187306"/>
            <a:ext cx="59302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u="sng" dirty="0">
                <a:solidFill>
                  <a:srgbClr val="FFFFFF"/>
                </a:solidFill>
              </a:rPr>
              <a:t>Finał Wojewódzki V Turnieju </a:t>
            </a:r>
            <a:r>
              <a:rPr lang="pl-PL" b="1" u="sng" dirty="0" smtClean="0">
                <a:solidFill>
                  <a:srgbClr val="FFFFFF"/>
                </a:solidFill>
              </a:rPr>
              <a:t>Orlika</a:t>
            </a:r>
          </a:p>
          <a:p>
            <a:endParaRPr lang="pl-PL" dirty="0">
              <a:solidFill>
                <a:srgbClr val="FFFFFF"/>
              </a:solidFill>
            </a:endParaRPr>
          </a:p>
          <a:p>
            <a:r>
              <a:rPr lang="pl-PL" dirty="0">
                <a:solidFill>
                  <a:srgbClr val="FFFFFF"/>
                </a:solidFill>
              </a:rPr>
              <a:t>8.10.2014 w Chorzowie odbył się finał wojewódzki V Turnieju Orlika o Puchar Premiera Donalda Tuska. W finale tym udział wzięła nasza drużyna w składzie: Dorian Chrapek, Robert Gajda, Jonatan Szturc, Patryk Szturc, Patryk Nowosielski, Miłosz Czuba, Sebastian Banaszek i Kamil </a:t>
            </a:r>
            <a:r>
              <a:rPr lang="pl-PL" dirty="0" err="1">
                <a:solidFill>
                  <a:srgbClr val="FFFFFF"/>
                </a:solidFill>
              </a:rPr>
              <a:t>Firlajczyk</a:t>
            </a:r>
            <a:r>
              <a:rPr lang="pl-PL" dirty="0">
                <a:solidFill>
                  <a:srgbClr val="FFFFFF"/>
                </a:solidFill>
              </a:rPr>
              <a:t>, która w swojej grupie trafiła na zespoły z Radzionkowa, Chorzowa oraz Mikołowa. </a:t>
            </a:r>
            <a:r>
              <a:rPr lang="pl-PL" dirty="0" smtClean="0">
                <a:solidFill>
                  <a:srgbClr val="FFFFFF"/>
                </a:solidFill>
              </a:rPr>
              <a:t>Niestety, </a:t>
            </a:r>
            <a:r>
              <a:rPr lang="pl-PL" dirty="0">
                <a:solidFill>
                  <a:srgbClr val="FFFFFF"/>
                </a:solidFill>
              </a:rPr>
              <a:t>po jednym </a:t>
            </a:r>
            <a:r>
              <a:rPr lang="pl-PL" dirty="0" smtClean="0">
                <a:solidFill>
                  <a:srgbClr val="FFFFFF"/>
                </a:solidFill>
              </a:rPr>
              <a:t>zwycięstwie </a:t>
            </a:r>
            <a:r>
              <a:rPr lang="pl-PL" dirty="0">
                <a:solidFill>
                  <a:srgbClr val="FFFFFF"/>
                </a:solidFill>
              </a:rPr>
              <a:t>i dwóch porażkach nasz zespół nie zakwalifikował się do półfinałów turnieju i zajął ostatecznie V miejsce. Gratulujemy tak dobrego wyniku!</a:t>
            </a:r>
          </a:p>
        </p:txBody>
      </p:sp>
      <p:pic>
        <p:nvPicPr>
          <p:cNvPr id="8" name="Obraz 7" descr="Zrzut ekranu 2015-01-28 o 20.15.1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282" y="3603626"/>
            <a:ext cx="4747213" cy="310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5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385593" y="871538"/>
            <a:ext cx="1459379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9</a:t>
            </a:r>
          </a:p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października</a:t>
            </a:r>
            <a:endParaRPr kumimoji="0" lang="pl-PL" b="1" dirty="0">
              <a:solidFill>
                <a:srgbClr val="4F6228"/>
              </a:solidFill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385594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400" b="1" dirty="0" smtClean="0">
                <a:solidFill>
                  <a:srgbClr val="4F6228"/>
                </a:solidFill>
              </a:rPr>
              <a:t>sport</a:t>
            </a:r>
            <a:endParaRPr kumimoji="0" lang="pl-PL" sz="1400" b="1" dirty="0">
              <a:solidFill>
                <a:srgbClr val="4F6228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7AC513A8-49F5-9C40-9B86-8FEF5718352E}" type="slidenum">
              <a:rPr kumimoji="0" lang="pl-PL">
                <a:solidFill>
                  <a:srgbClr val="B9CDE5"/>
                </a:solidFill>
              </a:rPr>
              <a:pPr eaLnBrk="1" hangingPunct="1"/>
              <a:t>52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385594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541338" y="112237"/>
            <a:ext cx="3639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pl-PL" sz="2400" b="1" dirty="0" smtClean="0">
                <a:solidFill>
                  <a:srgbClr val="FFFFFF"/>
                </a:solidFill>
              </a:rPr>
              <a:t>SPORT</a:t>
            </a:r>
            <a:endParaRPr lang="pl-PL" sz="2400" b="1" dirty="0">
              <a:solidFill>
                <a:srgbClr val="FFFFFF"/>
              </a:solidFill>
            </a:endParaRPr>
          </a:p>
        </p:txBody>
      </p:sp>
      <p:sp>
        <p:nvSpPr>
          <p:cNvPr id="4" name="PoleTekstowe 3"/>
          <p:cNvSpPr txBox="1"/>
          <p:nvPr/>
        </p:nvSpPr>
        <p:spPr>
          <a:xfrm>
            <a:off x="7964775" y="133999"/>
            <a:ext cx="68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Cz. 6.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2126657" y="1792414"/>
            <a:ext cx="6560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u="sng" dirty="0">
                <a:solidFill>
                  <a:srgbClr val="FFFFFF"/>
                </a:solidFill>
              </a:rPr>
              <a:t>Gminne zawody w mini piłkę </a:t>
            </a:r>
            <a:r>
              <a:rPr lang="pl-PL" sz="2400" b="1" u="sng" dirty="0" smtClean="0">
                <a:solidFill>
                  <a:srgbClr val="FFFFFF"/>
                </a:solidFill>
              </a:rPr>
              <a:t>nożną</a:t>
            </a:r>
          </a:p>
          <a:p>
            <a:endParaRPr lang="pl-PL" sz="2400" u="sng" dirty="0">
              <a:solidFill>
                <a:srgbClr val="FFFFFF"/>
              </a:solidFill>
            </a:endParaRPr>
          </a:p>
          <a:p>
            <a:r>
              <a:rPr lang="pl-PL" sz="2400" dirty="0">
                <a:solidFill>
                  <a:srgbClr val="FFFFFF"/>
                </a:solidFill>
              </a:rPr>
              <a:t>9.10.2014 na </a:t>
            </a:r>
            <a:r>
              <a:rPr lang="pl-PL" sz="2400" dirty="0" smtClean="0">
                <a:solidFill>
                  <a:srgbClr val="FFFFFF"/>
                </a:solidFill>
              </a:rPr>
              <a:t>skoczowskim </a:t>
            </a:r>
            <a:r>
              <a:rPr lang="pl-PL" sz="2400" dirty="0">
                <a:solidFill>
                  <a:srgbClr val="FFFFFF"/>
                </a:solidFill>
              </a:rPr>
              <a:t>orliku odbył się gminny turniej w mini piłkę nożną. Nasza drużyna w składzie: Klaudiusz Kurto, </a:t>
            </a:r>
            <a:r>
              <a:rPr lang="pl-PL" sz="2400" dirty="0" err="1">
                <a:solidFill>
                  <a:srgbClr val="FFFFFF"/>
                </a:solidFill>
              </a:rPr>
              <a:t>Oliwier</a:t>
            </a:r>
            <a:r>
              <a:rPr lang="pl-PL" sz="2400" dirty="0">
                <a:solidFill>
                  <a:srgbClr val="FFFFFF"/>
                </a:solidFill>
              </a:rPr>
              <a:t> Łuka, Jakub Kędzierski, Wojciech </a:t>
            </a:r>
            <a:r>
              <a:rPr lang="pl-PL" sz="2400" dirty="0" err="1">
                <a:solidFill>
                  <a:srgbClr val="FFFFFF"/>
                </a:solidFill>
              </a:rPr>
              <a:t>Pilorz</a:t>
            </a:r>
            <a:r>
              <a:rPr lang="pl-PL" sz="2400" dirty="0">
                <a:solidFill>
                  <a:srgbClr val="FFFFFF"/>
                </a:solidFill>
              </a:rPr>
              <a:t>, Sebastian Szostok, Damian Markowicz, Krzysztof Bobola, Maciej </a:t>
            </a:r>
            <a:r>
              <a:rPr lang="pl-PL" sz="2400" dirty="0" err="1">
                <a:solidFill>
                  <a:srgbClr val="FFFFFF"/>
                </a:solidFill>
              </a:rPr>
              <a:t>Pasterny</a:t>
            </a:r>
            <a:r>
              <a:rPr lang="pl-PL" sz="2400" dirty="0">
                <a:solidFill>
                  <a:srgbClr val="FFFFFF"/>
                </a:solidFill>
              </a:rPr>
              <a:t> i Mikołaj Matuszka zajęła IV miejsce.</a:t>
            </a:r>
          </a:p>
        </p:txBody>
      </p:sp>
    </p:spTree>
    <p:extLst>
      <p:ext uri="{BB962C8B-B14F-4D97-AF65-F5344CB8AC3E}">
        <p14:creationId xmlns:p14="http://schemas.microsoft.com/office/powerpoint/2010/main" val="131076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385593" y="871538"/>
            <a:ext cx="1459379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30</a:t>
            </a:r>
          </a:p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października</a:t>
            </a:r>
            <a:endParaRPr kumimoji="0" lang="pl-PL" b="1" dirty="0">
              <a:solidFill>
                <a:srgbClr val="4F6228"/>
              </a:solidFill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385594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400" b="1" dirty="0" smtClean="0">
                <a:solidFill>
                  <a:srgbClr val="4F6228"/>
                </a:solidFill>
              </a:rPr>
              <a:t>sport</a:t>
            </a:r>
            <a:endParaRPr kumimoji="0" lang="pl-PL" sz="1400" b="1" dirty="0">
              <a:solidFill>
                <a:srgbClr val="4F6228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7AC513A8-49F5-9C40-9B86-8FEF5718352E}" type="slidenum">
              <a:rPr kumimoji="0" lang="pl-PL">
                <a:solidFill>
                  <a:srgbClr val="B9CDE5"/>
                </a:solidFill>
              </a:rPr>
              <a:pPr eaLnBrk="1" hangingPunct="1"/>
              <a:t>53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385594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541338" y="112237"/>
            <a:ext cx="3639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pl-PL" sz="2400" b="1" dirty="0" smtClean="0">
                <a:solidFill>
                  <a:srgbClr val="FFFFFF"/>
                </a:solidFill>
              </a:rPr>
              <a:t>SPORT</a:t>
            </a:r>
            <a:endParaRPr lang="pl-PL" sz="2400" b="1" dirty="0">
              <a:solidFill>
                <a:srgbClr val="FFFFFF"/>
              </a:solidFill>
            </a:endParaRPr>
          </a:p>
        </p:txBody>
      </p:sp>
      <p:sp>
        <p:nvSpPr>
          <p:cNvPr id="4" name="PoleTekstowe 3"/>
          <p:cNvSpPr txBox="1"/>
          <p:nvPr/>
        </p:nvSpPr>
        <p:spPr>
          <a:xfrm>
            <a:off x="7964775" y="133999"/>
            <a:ext cx="68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Cz. 7.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2295467" y="1036279"/>
            <a:ext cx="66533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u="sng" dirty="0">
                <a:solidFill>
                  <a:srgbClr val="FFFFFF"/>
                </a:solidFill>
              </a:rPr>
              <a:t>Gminny Turniej Tenisa Stołowego Szkół </a:t>
            </a:r>
            <a:r>
              <a:rPr lang="pl-PL" sz="2400" b="1" u="sng" dirty="0" smtClean="0">
                <a:solidFill>
                  <a:srgbClr val="FFFFFF"/>
                </a:solidFill>
              </a:rPr>
              <a:t>Gimnazjalnych</a:t>
            </a:r>
          </a:p>
          <a:p>
            <a:endParaRPr lang="pl-PL" sz="2400" u="sng" dirty="0">
              <a:solidFill>
                <a:srgbClr val="FFFFFF"/>
              </a:solidFill>
            </a:endParaRPr>
          </a:p>
          <a:p>
            <a:r>
              <a:rPr lang="pl-PL" sz="2400" dirty="0" smtClean="0">
                <a:solidFill>
                  <a:srgbClr val="FFFFFF"/>
                </a:solidFill>
              </a:rPr>
              <a:t>W Zespole </a:t>
            </a:r>
            <a:r>
              <a:rPr lang="pl-PL" sz="2400" dirty="0">
                <a:solidFill>
                  <a:srgbClr val="FFFFFF"/>
                </a:solidFill>
              </a:rPr>
              <a:t>Szkół nr 3 w Skoczowie </a:t>
            </a:r>
            <a:r>
              <a:rPr lang="pl-PL" sz="2400" dirty="0" smtClean="0">
                <a:solidFill>
                  <a:srgbClr val="FFFFFF"/>
                </a:solidFill>
              </a:rPr>
              <a:t>odbył </a:t>
            </a:r>
            <a:r>
              <a:rPr lang="pl-PL" sz="2400" dirty="0">
                <a:solidFill>
                  <a:srgbClr val="FFFFFF"/>
                </a:solidFill>
              </a:rPr>
              <a:t>się Gminny Turniej Tenisa Stołowego Szkół Gimnazjalnych. W zawodach tych wystartowali zarówno dziewczyny jak i chłopcy naszej szkoły. Dziewczyny w składzie - Marta Wajdzik, Łucja Całus i Asia Kowalczyk zajęły 3m, natomiast chłopcy w składzie - Jakub Kaleta, Paweł Sikora i Patryk Nowosielski - zajęli 4m.</a:t>
            </a:r>
          </a:p>
        </p:txBody>
      </p:sp>
    </p:spTree>
    <p:extLst>
      <p:ext uri="{BB962C8B-B14F-4D97-AF65-F5344CB8AC3E}">
        <p14:creationId xmlns:p14="http://schemas.microsoft.com/office/powerpoint/2010/main" val="174257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385593" y="871538"/>
            <a:ext cx="1459379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31</a:t>
            </a:r>
          </a:p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października</a:t>
            </a:r>
            <a:endParaRPr kumimoji="0" lang="pl-PL" b="1" dirty="0">
              <a:solidFill>
                <a:srgbClr val="4F6228"/>
              </a:solidFill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385594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400" b="1" dirty="0" smtClean="0">
                <a:solidFill>
                  <a:srgbClr val="4F6228"/>
                </a:solidFill>
              </a:rPr>
              <a:t>sport</a:t>
            </a:r>
            <a:endParaRPr kumimoji="0" lang="pl-PL" sz="1400" b="1" dirty="0">
              <a:solidFill>
                <a:srgbClr val="4F6228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7AC513A8-49F5-9C40-9B86-8FEF5718352E}" type="slidenum">
              <a:rPr kumimoji="0" lang="pl-PL">
                <a:solidFill>
                  <a:srgbClr val="B9CDE5"/>
                </a:solidFill>
              </a:rPr>
              <a:pPr eaLnBrk="1" hangingPunct="1"/>
              <a:t>54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385594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541338" y="112237"/>
            <a:ext cx="3639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pl-PL" sz="2400" b="1" dirty="0" smtClean="0">
                <a:solidFill>
                  <a:srgbClr val="FFFFFF"/>
                </a:solidFill>
              </a:rPr>
              <a:t>SPORT</a:t>
            </a:r>
            <a:endParaRPr lang="pl-PL" sz="2400" b="1" dirty="0">
              <a:solidFill>
                <a:srgbClr val="FFFFFF"/>
              </a:solidFill>
            </a:endParaRPr>
          </a:p>
        </p:txBody>
      </p:sp>
      <p:sp>
        <p:nvSpPr>
          <p:cNvPr id="4" name="PoleTekstowe 3"/>
          <p:cNvSpPr txBox="1"/>
          <p:nvPr/>
        </p:nvSpPr>
        <p:spPr>
          <a:xfrm>
            <a:off x="7964775" y="133999"/>
            <a:ext cx="68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Cz. 8.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5458137" y="1618941"/>
            <a:ext cx="3490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W</a:t>
            </a:r>
            <a:r>
              <a:rPr lang="pl-PL" b="1" dirty="0" smtClean="0">
                <a:solidFill>
                  <a:srgbClr val="FFFFFF"/>
                </a:solidFill>
              </a:rPr>
              <a:t> </a:t>
            </a:r>
            <a:r>
              <a:rPr lang="pl-PL" dirty="0" smtClean="0">
                <a:solidFill>
                  <a:srgbClr val="FFFFFF"/>
                </a:solidFill>
              </a:rPr>
              <a:t>Zespole </a:t>
            </a:r>
            <a:r>
              <a:rPr lang="pl-PL" dirty="0">
                <a:solidFill>
                  <a:srgbClr val="FFFFFF"/>
                </a:solidFill>
              </a:rPr>
              <a:t>Szkół nr 3 w Skoczowie odbył się Gminny Turniej Tenisa Stołowego Szkół Podstawowych. W turnieju tym dziewczyny i chłopcy spisali się rewelacyjnie odnosząc zwycięstwo. Dziewczyny wystąpiły w składzie - Klaudia Pawłowska, Paulina Popławska i Laura Palej, natomiast chłopcy grali w składzie - Szymon Gabryś, Sebastian Szostok oraz Damian Markowicz. Drużyny te awansowały do finałów powiatowych. Gratulujemy.</a:t>
            </a:r>
          </a:p>
        </p:txBody>
      </p:sp>
      <p:sp>
        <p:nvSpPr>
          <p:cNvPr id="7" name="PoleTekstowe 6"/>
          <p:cNvSpPr txBox="1"/>
          <p:nvPr/>
        </p:nvSpPr>
        <p:spPr>
          <a:xfrm>
            <a:off x="2181244" y="486208"/>
            <a:ext cx="60445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u="sng" dirty="0">
                <a:solidFill>
                  <a:srgbClr val="FFFFFF"/>
                </a:solidFill>
              </a:rPr>
              <a:t>Gminny Turniej Tenisa Stołowego Szkół Podstawowych</a:t>
            </a:r>
            <a:endParaRPr lang="pl-PL" sz="2000" u="sng" dirty="0">
              <a:solidFill>
                <a:srgbClr val="FFFFFF"/>
              </a:solidFill>
            </a:endParaRPr>
          </a:p>
          <a:p>
            <a:endParaRPr lang="pl-PL" dirty="0">
              <a:solidFill>
                <a:srgbClr val="FFFFFF"/>
              </a:solidFill>
            </a:endParaRPr>
          </a:p>
        </p:txBody>
      </p:sp>
      <p:pic>
        <p:nvPicPr>
          <p:cNvPr id="8" name="Obraz 7" descr="Zrzut ekranu 2015-01-28 o 20.23.2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050" y="1132539"/>
            <a:ext cx="3037899" cy="2333062"/>
          </a:xfrm>
          <a:prstGeom prst="rect">
            <a:avLst/>
          </a:prstGeom>
        </p:spPr>
      </p:pic>
      <p:pic>
        <p:nvPicPr>
          <p:cNvPr id="9" name="Obraz 8" descr="Zrzut ekranu 2015-01-28 o 20.23.3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050" y="3826581"/>
            <a:ext cx="3208696" cy="258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1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385593" y="871538"/>
            <a:ext cx="1459379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12</a:t>
            </a:r>
          </a:p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listopada</a:t>
            </a:r>
            <a:endParaRPr kumimoji="0" lang="pl-PL" b="1" dirty="0">
              <a:solidFill>
                <a:srgbClr val="4F6228"/>
              </a:solidFill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385594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400" b="1" dirty="0" smtClean="0">
                <a:solidFill>
                  <a:srgbClr val="4F6228"/>
                </a:solidFill>
              </a:rPr>
              <a:t>sport</a:t>
            </a:r>
            <a:endParaRPr kumimoji="0" lang="pl-PL" sz="1400" b="1" dirty="0">
              <a:solidFill>
                <a:srgbClr val="4F6228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7AC513A8-49F5-9C40-9B86-8FEF5718352E}" type="slidenum">
              <a:rPr kumimoji="0" lang="pl-PL">
                <a:solidFill>
                  <a:srgbClr val="B9CDE5"/>
                </a:solidFill>
              </a:rPr>
              <a:pPr eaLnBrk="1" hangingPunct="1"/>
              <a:t>55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385594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541338" y="112237"/>
            <a:ext cx="3639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pl-PL" sz="2400" b="1" dirty="0" smtClean="0">
                <a:solidFill>
                  <a:srgbClr val="FFFFFF"/>
                </a:solidFill>
              </a:rPr>
              <a:t>SPORT</a:t>
            </a:r>
            <a:endParaRPr lang="pl-PL" sz="2400" b="1" dirty="0">
              <a:solidFill>
                <a:srgbClr val="FFFFFF"/>
              </a:solidFill>
            </a:endParaRPr>
          </a:p>
        </p:txBody>
      </p:sp>
      <p:sp>
        <p:nvSpPr>
          <p:cNvPr id="4" name="PoleTekstowe 3"/>
          <p:cNvSpPr txBox="1"/>
          <p:nvPr/>
        </p:nvSpPr>
        <p:spPr>
          <a:xfrm>
            <a:off x="7964775" y="133999"/>
            <a:ext cx="68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Cz. 9.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2062425" y="4413151"/>
            <a:ext cx="673492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W Chybiu </a:t>
            </a:r>
            <a:r>
              <a:rPr lang="pl-PL" dirty="0">
                <a:solidFill>
                  <a:srgbClr val="FFFFFF"/>
                </a:solidFill>
              </a:rPr>
              <a:t>odbył się powiatowy turniej tenisa </a:t>
            </a:r>
            <a:r>
              <a:rPr lang="pl-PL" dirty="0" smtClean="0">
                <a:solidFill>
                  <a:srgbClr val="FFFFFF"/>
                </a:solidFill>
              </a:rPr>
              <a:t>stołowego </a:t>
            </a:r>
            <a:r>
              <a:rPr lang="pl-PL" dirty="0">
                <a:solidFill>
                  <a:srgbClr val="FFFFFF"/>
                </a:solidFill>
              </a:rPr>
              <a:t>szkół podstawowych. W turnieju tym udział wzięły zarówno </a:t>
            </a:r>
            <a:r>
              <a:rPr lang="pl-PL" dirty="0" smtClean="0">
                <a:solidFill>
                  <a:srgbClr val="FFFFFF"/>
                </a:solidFill>
              </a:rPr>
              <a:t>dziewczyny, </a:t>
            </a:r>
            <a:r>
              <a:rPr lang="pl-PL" dirty="0">
                <a:solidFill>
                  <a:srgbClr val="FFFFFF"/>
                </a:solidFill>
              </a:rPr>
              <a:t>jak i chłopcy. Dziewczyny w składzie: Klaudia Pawłowska, Paulina Popławska i Laura Palej zajęły VIII </a:t>
            </a:r>
            <a:r>
              <a:rPr lang="pl-PL" dirty="0" smtClean="0">
                <a:solidFill>
                  <a:srgbClr val="FFFFFF"/>
                </a:solidFill>
              </a:rPr>
              <a:t>miejsce, </a:t>
            </a:r>
            <a:r>
              <a:rPr lang="pl-PL" dirty="0">
                <a:solidFill>
                  <a:srgbClr val="FFFFFF"/>
                </a:solidFill>
              </a:rPr>
              <a:t>natomiast chłopcy w składzie: Szymon Gabryś, Damian Markowicz i Sebastian Szostok zajęli VII miejsce.</a:t>
            </a:r>
          </a:p>
        </p:txBody>
      </p:sp>
      <p:sp>
        <p:nvSpPr>
          <p:cNvPr id="7" name="PoleTekstowe 6"/>
          <p:cNvSpPr txBox="1"/>
          <p:nvPr/>
        </p:nvSpPr>
        <p:spPr>
          <a:xfrm>
            <a:off x="2181244" y="204570"/>
            <a:ext cx="575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u="sng" dirty="0">
                <a:solidFill>
                  <a:srgbClr val="FFFFFF"/>
                </a:solidFill>
              </a:rPr>
              <a:t>Powiatowy </a:t>
            </a:r>
            <a:r>
              <a:rPr lang="pl-PL" b="1" u="sng" dirty="0" smtClean="0">
                <a:solidFill>
                  <a:srgbClr val="FFFFFF"/>
                </a:solidFill>
              </a:rPr>
              <a:t>Turniej Tenisa Stołowego Szkół Podstawowych</a:t>
            </a:r>
            <a:endParaRPr lang="pl-PL" u="sng" dirty="0">
              <a:solidFill>
                <a:srgbClr val="FFFFFF"/>
              </a:solidFill>
            </a:endParaRPr>
          </a:p>
        </p:txBody>
      </p:sp>
      <p:pic>
        <p:nvPicPr>
          <p:cNvPr id="5" name="Obraz 4" descr="Zrzut ekranu 2015-01-28 o 20.45.1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486" y="871538"/>
            <a:ext cx="5310289" cy="335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1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385593" y="871538"/>
            <a:ext cx="1459379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20 i 21</a:t>
            </a:r>
          </a:p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listopada</a:t>
            </a:r>
            <a:endParaRPr kumimoji="0" lang="pl-PL" b="1" dirty="0">
              <a:solidFill>
                <a:srgbClr val="4F6228"/>
              </a:solidFill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385594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400" b="1" dirty="0" smtClean="0">
                <a:solidFill>
                  <a:srgbClr val="4F6228"/>
                </a:solidFill>
              </a:rPr>
              <a:t>sport</a:t>
            </a:r>
            <a:endParaRPr kumimoji="0" lang="pl-PL" sz="1400" b="1" dirty="0">
              <a:solidFill>
                <a:srgbClr val="4F6228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7AC513A8-49F5-9C40-9B86-8FEF5718352E}" type="slidenum">
              <a:rPr kumimoji="0" lang="pl-PL">
                <a:solidFill>
                  <a:srgbClr val="B9CDE5"/>
                </a:solidFill>
              </a:rPr>
              <a:pPr eaLnBrk="1" hangingPunct="1"/>
              <a:t>56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385594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541338" y="112237"/>
            <a:ext cx="3639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pl-PL" sz="2400" b="1" dirty="0" smtClean="0">
                <a:solidFill>
                  <a:srgbClr val="FFFFFF"/>
                </a:solidFill>
              </a:rPr>
              <a:t>SPORT</a:t>
            </a:r>
            <a:endParaRPr lang="pl-PL" sz="2400" b="1" dirty="0">
              <a:solidFill>
                <a:srgbClr val="FFFFFF"/>
              </a:solidFill>
            </a:endParaRPr>
          </a:p>
        </p:txBody>
      </p:sp>
      <p:sp>
        <p:nvSpPr>
          <p:cNvPr id="4" name="PoleTekstowe 3"/>
          <p:cNvSpPr txBox="1"/>
          <p:nvPr/>
        </p:nvSpPr>
        <p:spPr>
          <a:xfrm>
            <a:off x="7964775" y="133999"/>
            <a:ext cx="80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Cz. 10.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1953618" y="1301210"/>
            <a:ext cx="24799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Dziewczyny </a:t>
            </a:r>
            <a:r>
              <a:rPr lang="pl-PL" dirty="0">
                <a:solidFill>
                  <a:srgbClr val="FFFFFF"/>
                </a:solidFill>
              </a:rPr>
              <a:t>w tym turnieju spisały się rewelacyjnie wygrywając wszystkie mecze i </a:t>
            </a:r>
            <a:r>
              <a:rPr lang="pl-PL" dirty="0" smtClean="0">
                <a:solidFill>
                  <a:srgbClr val="FFFFFF"/>
                </a:solidFill>
              </a:rPr>
              <a:t>zajęły</a:t>
            </a:r>
          </a:p>
          <a:p>
            <a:r>
              <a:rPr lang="pl-PL" b="1" dirty="0" smtClean="0">
                <a:solidFill>
                  <a:srgbClr val="FFFFFF"/>
                </a:solidFill>
              </a:rPr>
              <a:t>I </a:t>
            </a:r>
            <a:r>
              <a:rPr lang="pl-PL" b="1" dirty="0">
                <a:solidFill>
                  <a:srgbClr val="FFFFFF"/>
                </a:solidFill>
              </a:rPr>
              <a:t>miejsce</a:t>
            </a:r>
            <a:r>
              <a:rPr lang="pl-PL" dirty="0">
                <a:solidFill>
                  <a:srgbClr val="FFFFFF"/>
                </a:solidFill>
              </a:rPr>
              <a:t>. </a:t>
            </a:r>
            <a:endParaRPr lang="pl-PL" dirty="0" smtClean="0">
              <a:solidFill>
                <a:srgbClr val="FFFFFF"/>
              </a:solidFill>
            </a:endParaRPr>
          </a:p>
          <a:p>
            <a:r>
              <a:rPr lang="pl-PL" dirty="0" smtClean="0">
                <a:solidFill>
                  <a:srgbClr val="FFFFFF"/>
                </a:solidFill>
              </a:rPr>
              <a:t>Gorzej </a:t>
            </a:r>
            <a:r>
              <a:rPr lang="pl-PL" dirty="0">
                <a:solidFill>
                  <a:srgbClr val="FFFFFF"/>
                </a:solidFill>
              </a:rPr>
              <a:t>poszło chłopakom, którzy zajęli </a:t>
            </a:r>
            <a:r>
              <a:rPr lang="pl-PL" b="1" dirty="0" smtClean="0">
                <a:solidFill>
                  <a:srgbClr val="FFFFFF"/>
                </a:solidFill>
              </a:rPr>
              <a:t>IV </a:t>
            </a:r>
            <a:r>
              <a:rPr lang="pl-PL" b="1" dirty="0">
                <a:solidFill>
                  <a:srgbClr val="FFFFFF"/>
                </a:solidFill>
              </a:rPr>
              <a:t>miejsce</a:t>
            </a:r>
            <a:r>
              <a:rPr lang="pl-PL" dirty="0">
                <a:solidFill>
                  <a:srgbClr val="FFFFFF"/>
                </a:solidFill>
              </a:rPr>
              <a:t>. </a:t>
            </a:r>
          </a:p>
        </p:txBody>
      </p:sp>
      <p:sp>
        <p:nvSpPr>
          <p:cNvPr id="7" name="PoleTekstowe 6"/>
          <p:cNvSpPr txBox="1"/>
          <p:nvPr/>
        </p:nvSpPr>
        <p:spPr>
          <a:xfrm>
            <a:off x="1953618" y="466388"/>
            <a:ext cx="6442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u="sng" dirty="0" smtClean="0">
                <a:solidFill>
                  <a:srgbClr val="FFFFFF"/>
                </a:solidFill>
              </a:rPr>
              <a:t>Gminne Turnieje </a:t>
            </a:r>
            <a:r>
              <a:rPr lang="pl-PL" sz="2000" b="1" u="sng" dirty="0">
                <a:solidFill>
                  <a:srgbClr val="FFFFFF"/>
                </a:solidFill>
              </a:rPr>
              <a:t>w Piłce Koszykowej Dziewcząt i Chłopców</a:t>
            </a:r>
            <a:endParaRPr lang="pl-PL" sz="2000" u="sng" dirty="0">
              <a:solidFill>
                <a:srgbClr val="FFFFFF"/>
              </a:solidFill>
            </a:endParaRPr>
          </a:p>
        </p:txBody>
      </p:sp>
      <p:pic>
        <p:nvPicPr>
          <p:cNvPr id="5" name="Obraz 4" descr="Zrzut ekranu 2015-01-28 o 20.47.37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905" y="1090086"/>
            <a:ext cx="4699291" cy="3116053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1953618" y="4325025"/>
            <a:ext cx="69965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Dziewczyny zagrały w składzie: Patrycja Tomaszek, Marta Wajdzik, Paulina Piękny, Julia Brodacz, Nadia </a:t>
            </a:r>
            <a:r>
              <a:rPr lang="pl-PL" dirty="0" err="1">
                <a:solidFill>
                  <a:srgbClr val="FFFFFF"/>
                </a:solidFill>
              </a:rPr>
              <a:t>Kornaś</a:t>
            </a:r>
            <a:r>
              <a:rPr lang="pl-PL" dirty="0">
                <a:solidFill>
                  <a:srgbClr val="FFFFFF"/>
                </a:solidFill>
              </a:rPr>
              <a:t>, Paula Gołębiewska, Nadia Szypuła, Natalia </a:t>
            </a:r>
            <a:r>
              <a:rPr lang="pl-PL" dirty="0" err="1">
                <a:solidFill>
                  <a:srgbClr val="FFFFFF"/>
                </a:solidFill>
              </a:rPr>
              <a:t>Socała</a:t>
            </a:r>
            <a:r>
              <a:rPr lang="pl-PL" dirty="0">
                <a:solidFill>
                  <a:srgbClr val="FFFFFF"/>
                </a:solidFill>
              </a:rPr>
              <a:t>,  Sara Konieczny, Asia Kowalczyk, Łucja Całus i Wiktoria </a:t>
            </a:r>
            <a:r>
              <a:rPr lang="pl-PL" dirty="0" err="1">
                <a:solidFill>
                  <a:srgbClr val="FFFFFF"/>
                </a:solidFill>
              </a:rPr>
              <a:t>Brenzak</a:t>
            </a:r>
            <a:r>
              <a:rPr lang="pl-PL" dirty="0">
                <a:solidFill>
                  <a:srgbClr val="FFFFFF"/>
                </a:solidFill>
              </a:rPr>
              <a:t>. Chłopcy zagrali w składzie: Adam Ludka, Kornel Ferfecki, Maciek Matuszka, Paweł Konieczny, Sebastian Kędzierski, Paweł Konieczny, Kacper Gawlas, Michał Padło,</a:t>
            </a:r>
          </a:p>
          <a:p>
            <a:endParaRPr lang="pl-P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24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385593" y="871538"/>
            <a:ext cx="1459379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1</a:t>
            </a:r>
          </a:p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grudnia</a:t>
            </a:r>
            <a:endParaRPr kumimoji="0" lang="pl-PL" b="1" dirty="0">
              <a:solidFill>
                <a:srgbClr val="4F6228"/>
              </a:solidFill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385594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400" b="1" dirty="0" smtClean="0">
                <a:solidFill>
                  <a:srgbClr val="4F6228"/>
                </a:solidFill>
              </a:rPr>
              <a:t>sport</a:t>
            </a:r>
            <a:endParaRPr kumimoji="0" lang="pl-PL" sz="1400" b="1" dirty="0">
              <a:solidFill>
                <a:srgbClr val="4F6228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7AC513A8-49F5-9C40-9B86-8FEF5718352E}" type="slidenum">
              <a:rPr kumimoji="0" lang="pl-PL">
                <a:solidFill>
                  <a:srgbClr val="B9CDE5"/>
                </a:solidFill>
              </a:rPr>
              <a:pPr eaLnBrk="1" hangingPunct="1"/>
              <a:t>57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385594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541338" y="112237"/>
            <a:ext cx="3639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pl-PL" sz="2400" b="1" dirty="0" smtClean="0">
                <a:solidFill>
                  <a:srgbClr val="FFFFFF"/>
                </a:solidFill>
              </a:rPr>
              <a:t>SPORT</a:t>
            </a:r>
            <a:endParaRPr lang="pl-PL" sz="2400" b="1" dirty="0">
              <a:solidFill>
                <a:srgbClr val="FFFFFF"/>
              </a:solidFill>
            </a:endParaRPr>
          </a:p>
        </p:txBody>
      </p:sp>
      <p:sp>
        <p:nvSpPr>
          <p:cNvPr id="4" name="PoleTekstowe 3"/>
          <p:cNvSpPr txBox="1"/>
          <p:nvPr/>
        </p:nvSpPr>
        <p:spPr>
          <a:xfrm>
            <a:off x="7964775" y="133999"/>
            <a:ext cx="80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Cz. 11.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7" name="PoleTekstowe 6"/>
          <p:cNvSpPr txBox="1"/>
          <p:nvPr/>
        </p:nvSpPr>
        <p:spPr>
          <a:xfrm>
            <a:off x="2186661" y="1044687"/>
            <a:ext cx="6684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u="sng" dirty="0">
                <a:solidFill>
                  <a:srgbClr val="FFFFFF"/>
                </a:solidFill>
              </a:rPr>
              <a:t>Gminny Turniej w Mini Piłce Koszykowej Chłopców</a:t>
            </a:r>
            <a:endParaRPr lang="pl-PL" sz="2400" u="sng" dirty="0">
              <a:solidFill>
                <a:srgbClr val="FFFFFF"/>
              </a:solidFill>
            </a:endParaRPr>
          </a:p>
        </p:txBody>
      </p:sp>
      <p:sp>
        <p:nvSpPr>
          <p:cNvPr id="8" name="PoleTekstowe 7"/>
          <p:cNvSpPr txBox="1"/>
          <p:nvPr/>
        </p:nvSpPr>
        <p:spPr>
          <a:xfrm>
            <a:off x="2186661" y="2707502"/>
            <a:ext cx="6579761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rgbClr val="FFFFFF"/>
                </a:solidFill>
              </a:rPr>
              <a:t>1.12.2012 w Pogórzu odbył się turniej w mini piłce koszykowej chłopców. Nasza drużyna zajęła w tym turnieju 2 miejsce grając w składzie: Wojtek </a:t>
            </a:r>
            <a:r>
              <a:rPr lang="pl-PL" sz="2200" dirty="0" err="1">
                <a:solidFill>
                  <a:srgbClr val="FFFFFF"/>
                </a:solidFill>
              </a:rPr>
              <a:t>Pilorz</a:t>
            </a:r>
            <a:r>
              <a:rPr lang="pl-PL" sz="2200" dirty="0">
                <a:solidFill>
                  <a:srgbClr val="FFFFFF"/>
                </a:solidFill>
              </a:rPr>
              <a:t>, </a:t>
            </a:r>
            <a:r>
              <a:rPr lang="pl-PL" sz="2200" dirty="0" err="1">
                <a:solidFill>
                  <a:srgbClr val="FFFFFF"/>
                </a:solidFill>
              </a:rPr>
              <a:t>Oliwier</a:t>
            </a:r>
            <a:r>
              <a:rPr lang="pl-PL" sz="2200" dirty="0">
                <a:solidFill>
                  <a:srgbClr val="FFFFFF"/>
                </a:solidFill>
              </a:rPr>
              <a:t> Łuka, Jakub Kędzierski, Krzysztof Bobola, Damian Markowicz, Sebastian Szostok, Patryk </a:t>
            </a:r>
            <a:r>
              <a:rPr lang="pl-PL" sz="2200" dirty="0" err="1">
                <a:solidFill>
                  <a:srgbClr val="FFFFFF"/>
                </a:solidFill>
              </a:rPr>
              <a:t>Kisiała</a:t>
            </a:r>
            <a:r>
              <a:rPr lang="pl-PL" sz="2200" dirty="0">
                <a:solidFill>
                  <a:srgbClr val="FFFFFF"/>
                </a:solidFill>
              </a:rPr>
              <a:t>, Michał Leśniak, Michał Ziemiński, Igor Malerz, Maciek </a:t>
            </a:r>
            <a:r>
              <a:rPr lang="pl-PL" sz="2200" dirty="0" err="1">
                <a:solidFill>
                  <a:srgbClr val="FFFFFF"/>
                </a:solidFill>
              </a:rPr>
              <a:t>Pasterny</a:t>
            </a:r>
            <a:r>
              <a:rPr lang="pl-PL" sz="2200" dirty="0">
                <a:solidFill>
                  <a:srgbClr val="FFFFFF"/>
                </a:solidFill>
              </a:rPr>
              <a:t> i Filip Brodacz. Gratulujemy!</a:t>
            </a:r>
          </a:p>
        </p:txBody>
      </p:sp>
    </p:spTree>
    <p:extLst>
      <p:ext uri="{BB962C8B-B14F-4D97-AF65-F5344CB8AC3E}">
        <p14:creationId xmlns:p14="http://schemas.microsoft.com/office/powerpoint/2010/main" val="2165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385593" y="871538"/>
            <a:ext cx="1459379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1</a:t>
            </a:r>
          </a:p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grudnia</a:t>
            </a:r>
            <a:endParaRPr kumimoji="0" lang="pl-PL" b="1" dirty="0">
              <a:solidFill>
                <a:srgbClr val="4F6228"/>
              </a:solidFill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385594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400" b="1" dirty="0" smtClean="0">
                <a:solidFill>
                  <a:srgbClr val="4F6228"/>
                </a:solidFill>
              </a:rPr>
              <a:t>sport</a:t>
            </a:r>
            <a:endParaRPr kumimoji="0" lang="pl-PL" sz="1400" b="1" dirty="0">
              <a:solidFill>
                <a:srgbClr val="4F6228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7AC513A8-49F5-9C40-9B86-8FEF5718352E}" type="slidenum">
              <a:rPr kumimoji="0" lang="pl-PL">
                <a:solidFill>
                  <a:srgbClr val="B9CDE5"/>
                </a:solidFill>
              </a:rPr>
              <a:pPr eaLnBrk="1" hangingPunct="1"/>
              <a:t>58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385594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541338" y="112237"/>
            <a:ext cx="3639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pl-PL" sz="2400" b="1" dirty="0" smtClean="0">
                <a:solidFill>
                  <a:srgbClr val="FFFFFF"/>
                </a:solidFill>
              </a:rPr>
              <a:t>SPORT</a:t>
            </a:r>
            <a:endParaRPr lang="pl-PL" sz="2400" b="1" dirty="0">
              <a:solidFill>
                <a:srgbClr val="FFFFFF"/>
              </a:solidFill>
            </a:endParaRPr>
          </a:p>
        </p:txBody>
      </p:sp>
      <p:sp>
        <p:nvSpPr>
          <p:cNvPr id="4" name="PoleTekstowe 3"/>
          <p:cNvSpPr txBox="1"/>
          <p:nvPr/>
        </p:nvSpPr>
        <p:spPr>
          <a:xfrm>
            <a:off x="8110896" y="133999"/>
            <a:ext cx="80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Cz. 12.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7" name="PoleTekstowe 6"/>
          <p:cNvSpPr txBox="1"/>
          <p:nvPr/>
        </p:nvSpPr>
        <p:spPr>
          <a:xfrm>
            <a:off x="1953618" y="303629"/>
            <a:ext cx="61734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200" b="1" u="sng" dirty="0">
                <a:solidFill>
                  <a:srgbClr val="FFFFFF"/>
                </a:solidFill>
              </a:rPr>
              <a:t>Gminny Turniej w Mini Piłce Koszykowej </a:t>
            </a:r>
            <a:r>
              <a:rPr lang="pl-PL" sz="2200" b="1" u="sng" dirty="0" smtClean="0">
                <a:solidFill>
                  <a:srgbClr val="FFFFFF"/>
                </a:solidFill>
              </a:rPr>
              <a:t>Dziewcząt</a:t>
            </a:r>
            <a:endParaRPr lang="pl-PL" sz="2200" u="sng" dirty="0">
              <a:solidFill>
                <a:srgbClr val="FFFFFF"/>
              </a:solidFill>
            </a:endParaRPr>
          </a:p>
        </p:txBody>
      </p:sp>
      <p:sp>
        <p:nvSpPr>
          <p:cNvPr id="8" name="PoleTekstowe 7"/>
          <p:cNvSpPr txBox="1"/>
          <p:nvPr/>
        </p:nvSpPr>
        <p:spPr>
          <a:xfrm>
            <a:off x="1953618" y="4136152"/>
            <a:ext cx="69986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  <a:latin typeface="Helvetica"/>
              </a:rPr>
              <a:t>Rewelacyjnie </a:t>
            </a:r>
            <a:r>
              <a:rPr lang="pl-PL" dirty="0">
                <a:solidFill>
                  <a:srgbClr val="FFFFFF"/>
                </a:solidFill>
                <a:latin typeface="Helvetica"/>
              </a:rPr>
              <a:t>spisały się dziewczyny naszej szkoły wygrywając turniej w mini piłce koszykowej dziewcząt, który odbywał się w Pogórzu. W całym turnieju dziewczyny straciły tylko 3 kosze, a swoje zwycięstwo przypieczętowały ostatnim meczem z SP1 w Skoczowie wygrywając 34:4!. Zwycięski zespół grał w składzie: Ewa Matuszka, Oliwia Kaczmarczyk, Paulina Górska, Paulina Popławska, Patrycja Nowosielska, Klaudia Pawłowska, Klaudia </a:t>
            </a:r>
            <a:r>
              <a:rPr lang="pl-PL" dirty="0" err="1">
                <a:solidFill>
                  <a:srgbClr val="FFFFFF"/>
                </a:solidFill>
                <a:latin typeface="Helvetica"/>
              </a:rPr>
              <a:t>Sobczuk</a:t>
            </a:r>
            <a:r>
              <a:rPr lang="pl-PL" dirty="0">
                <a:solidFill>
                  <a:srgbClr val="FFFFFF"/>
                </a:solidFill>
                <a:latin typeface="Helvetica"/>
              </a:rPr>
              <a:t>, Laura Palej, Kaja </a:t>
            </a:r>
            <a:r>
              <a:rPr lang="pl-PL" dirty="0" err="1">
                <a:solidFill>
                  <a:srgbClr val="FFFFFF"/>
                </a:solidFill>
                <a:latin typeface="Helvetica"/>
              </a:rPr>
              <a:t>Kupczewska</a:t>
            </a:r>
            <a:r>
              <a:rPr lang="pl-PL" dirty="0">
                <a:solidFill>
                  <a:srgbClr val="FFFFFF"/>
                </a:solidFill>
                <a:latin typeface="Helvetica"/>
              </a:rPr>
              <a:t>, Karolina Strządała, Gosia </a:t>
            </a:r>
            <a:r>
              <a:rPr lang="pl-PL" dirty="0" err="1">
                <a:solidFill>
                  <a:srgbClr val="FFFFFF"/>
                </a:solidFill>
                <a:latin typeface="Helvetica"/>
              </a:rPr>
              <a:t>Ciężkowska</a:t>
            </a:r>
            <a:r>
              <a:rPr lang="pl-PL" dirty="0">
                <a:solidFill>
                  <a:srgbClr val="FFFFFF"/>
                </a:solidFill>
                <a:latin typeface="Helvetica"/>
              </a:rPr>
              <a:t> i Weronika Bujok. Wielkie gratulacje!!</a:t>
            </a:r>
            <a:r>
              <a:rPr lang="pl-PL" dirty="0" smtClean="0">
                <a:solidFill>
                  <a:srgbClr val="FFFFFF"/>
                </a:solidFill>
                <a:latin typeface="Helvetica"/>
              </a:rPr>
              <a:t>!</a:t>
            </a:r>
            <a:endParaRPr lang="pl-PL" dirty="0">
              <a:solidFill>
                <a:srgbClr val="FFFFFF"/>
              </a:solidFill>
            </a:endParaRPr>
          </a:p>
        </p:txBody>
      </p:sp>
      <p:pic>
        <p:nvPicPr>
          <p:cNvPr id="3" name="Obraz 2" descr="Zrzut ekranu 2015-01-28 o 20.59.0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672" y="871538"/>
            <a:ext cx="5621778" cy="302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7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385593" y="871538"/>
            <a:ext cx="1459379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13 i 16</a:t>
            </a:r>
          </a:p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grudnia</a:t>
            </a:r>
            <a:endParaRPr kumimoji="0" lang="pl-PL" b="1" dirty="0">
              <a:solidFill>
                <a:srgbClr val="4F6228"/>
              </a:solidFill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385594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400" b="1" dirty="0" smtClean="0">
                <a:solidFill>
                  <a:srgbClr val="4F6228"/>
                </a:solidFill>
              </a:rPr>
              <a:t>sport</a:t>
            </a:r>
            <a:endParaRPr kumimoji="0" lang="pl-PL" sz="1400" b="1" dirty="0">
              <a:solidFill>
                <a:srgbClr val="4F6228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7AC513A8-49F5-9C40-9B86-8FEF5718352E}" type="slidenum">
              <a:rPr kumimoji="0" lang="pl-PL">
                <a:solidFill>
                  <a:srgbClr val="B9CDE5"/>
                </a:solidFill>
              </a:rPr>
              <a:pPr eaLnBrk="1" hangingPunct="1"/>
              <a:t>59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385594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541338" y="112237"/>
            <a:ext cx="3639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pl-PL" sz="2400" b="1" dirty="0" smtClean="0">
                <a:solidFill>
                  <a:srgbClr val="FFFFFF"/>
                </a:solidFill>
              </a:rPr>
              <a:t>SPORT</a:t>
            </a:r>
            <a:endParaRPr lang="pl-PL" sz="2400" b="1" dirty="0">
              <a:solidFill>
                <a:srgbClr val="FFFFFF"/>
              </a:solidFill>
            </a:endParaRPr>
          </a:p>
        </p:txBody>
      </p:sp>
      <p:sp>
        <p:nvSpPr>
          <p:cNvPr id="4" name="PoleTekstowe 3"/>
          <p:cNvSpPr txBox="1"/>
          <p:nvPr/>
        </p:nvSpPr>
        <p:spPr>
          <a:xfrm>
            <a:off x="7964775" y="133999"/>
            <a:ext cx="80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Cz. 13.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7" name="PoleTekstowe 6"/>
          <p:cNvSpPr txBox="1"/>
          <p:nvPr/>
        </p:nvSpPr>
        <p:spPr>
          <a:xfrm>
            <a:off x="2141462" y="492033"/>
            <a:ext cx="3005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u="sng" dirty="0">
                <a:solidFill>
                  <a:schemeClr val="bg1"/>
                </a:solidFill>
              </a:rPr>
              <a:t>Piłka ręczna chłopców</a:t>
            </a:r>
            <a:endParaRPr lang="pl-PL" sz="2400" u="sng" dirty="0">
              <a:solidFill>
                <a:schemeClr val="bg1"/>
              </a:solidFill>
            </a:endParaRPr>
          </a:p>
        </p:txBody>
      </p:sp>
      <p:sp>
        <p:nvSpPr>
          <p:cNvPr id="8" name="PoleTekstowe 7"/>
          <p:cNvSpPr txBox="1"/>
          <p:nvPr/>
        </p:nvSpPr>
        <p:spPr>
          <a:xfrm>
            <a:off x="2037481" y="1216819"/>
            <a:ext cx="6998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13.12.2014 </a:t>
            </a:r>
            <a:r>
              <a:rPr lang="pl-PL" sz="2400" dirty="0">
                <a:solidFill>
                  <a:schemeClr val="bg1"/>
                </a:solidFill>
              </a:rPr>
              <a:t>odbyły się gminne zawody w piłkę ręczną chłopców. Chłopcy z naszego gimnazjum zagrali poniżej swoich możliwości zajmując V miejsce. Skład drużyny to: Kornel Ferfecki, Adam Ludka, Maciej Matuszka</a:t>
            </a:r>
          </a:p>
        </p:txBody>
      </p:sp>
      <p:sp>
        <p:nvSpPr>
          <p:cNvPr id="12" name="PoleTekstowe 11"/>
          <p:cNvSpPr txBox="1"/>
          <p:nvPr/>
        </p:nvSpPr>
        <p:spPr>
          <a:xfrm>
            <a:off x="2141462" y="3731784"/>
            <a:ext cx="3033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u="sng" dirty="0">
                <a:solidFill>
                  <a:schemeClr val="bg1"/>
                </a:solidFill>
              </a:rPr>
              <a:t>Piłka ręczna dziewcząt</a:t>
            </a:r>
            <a:endParaRPr lang="pl-PL" sz="2400" u="sng" dirty="0">
              <a:solidFill>
                <a:schemeClr val="bg1"/>
              </a:solidFill>
            </a:endParaRPr>
          </a:p>
        </p:txBody>
      </p:sp>
      <p:sp>
        <p:nvSpPr>
          <p:cNvPr id="14" name="PoleTekstowe 13"/>
          <p:cNvSpPr txBox="1"/>
          <p:nvPr/>
        </p:nvSpPr>
        <p:spPr>
          <a:xfrm>
            <a:off x="2037481" y="4446314"/>
            <a:ext cx="6998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16.12.2014 w Pogórzu odbyły się gminne zawody w piłkę ręczną dziewcząt. Dziewczyny naszego gimnazjum grając w składzie: Marta Wajdzik, </a:t>
            </a:r>
            <a:r>
              <a:rPr lang="pl-PL" sz="2400" dirty="0" smtClean="0">
                <a:solidFill>
                  <a:schemeClr val="bg1"/>
                </a:solidFill>
              </a:rPr>
              <a:t>Patrycja </a:t>
            </a:r>
            <a:r>
              <a:rPr lang="pl-PL" sz="2400" dirty="0">
                <a:solidFill>
                  <a:schemeClr val="bg1"/>
                </a:solidFill>
              </a:rPr>
              <a:t>Tomaszek, Julia Brodacz, Łucja Całus, Asia </a:t>
            </a:r>
            <a:r>
              <a:rPr lang="pl-PL" sz="2400" dirty="0" smtClean="0">
                <a:solidFill>
                  <a:schemeClr val="bg1"/>
                </a:solidFill>
              </a:rPr>
              <a:t>Kowalczyk.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36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 smtClean="0">
                <a:solidFill>
                  <a:schemeClr val="accent3">
                    <a:lumMod val="50000"/>
                  </a:schemeClr>
                </a:solidFill>
              </a:rPr>
              <a:t>17 </a:t>
            </a:r>
            <a:endParaRPr kumimoji="0" lang="pl-PL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 eaLnBrk="1" hangingPunct="1"/>
            <a:r>
              <a:rPr kumimoji="0" lang="pl-PL" b="1" dirty="0">
                <a:solidFill>
                  <a:schemeClr val="accent3">
                    <a:lumMod val="50000"/>
                  </a:schemeClr>
                </a:solidFill>
              </a:rPr>
              <a:t>września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400" b="1" dirty="0">
                <a:solidFill>
                  <a:schemeClr val="accent3">
                    <a:lumMod val="50000"/>
                  </a:schemeClr>
                </a:solidFill>
              </a:rPr>
              <a:t>Rada Rodziców</a:t>
            </a:r>
          </a:p>
        </p:txBody>
      </p:sp>
      <p:sp>
        <p:nvSpPr>
          <p:cNvPr id="4100" name="PoleTekstowe 12"/>
          <p:cNvSpPr txBox="1">
            <a:spLocks noChangeArrowheads="1"/>
          </p:cNvSpPr>
          <p:nvPr/>
        </p:nvSpPr>
        <p:spPr bwMode="auto">
          <a:xfrm>
            <a:off x="2501900" y="2981325"/>
            <a:ext cx="6313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endParaRPr kumimoji="0" lang="pl-PL"/>
          </a:p>
        </p:txBody>
      </p:sp>
      <p:sp useBgFill="1">
        <p:nvSpPr>
          <p:cNvPr id="14" name="PoleTekstowe 13"/>
          <p:cNvSpPr txBox="1"/>
          <p:nvPr/>
        </p:nvSpPr>
        <p:spPr>
          <a:xfrm>
            <a:off x="2273300" y="565150"/>
            <a:ext cx="6294438" cy="1141413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3200" b="1">
                <a:solidFill>
                  <a:schemeClr val="bg1"/>
                </a:solidFill>
              </a:rPr>
              <a:t>Wybory do Rady Rodziców</a:t>
            </a:r>
          </a:p>
        </p:txBody>
      </p:sp>
      <p:sp useBgFill="1">
        <p:nvSpPr>
          <p:cNvPr id="17" name="PoleTekstowe 16"/>
          <p:cNvSpPr txBox="1"/>
          <p:nvPr/>
        </p:nvSpPr>
        <p:spPr>
          <a:xfrm>
            <a:off x="2501900" y="1908175"/>
            <a:ext cx="3790950" cy="4256088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2400" b="1" dirty="0">
                <a:solidFill>
                  <a:srgbClr val="FFFFFF"/>
                </a:solidFill>
                <a:ea typeface="ＭＳ 明朝" charset="0"/>
                <a:cs typeface="Times New Roman" charset="0"/>
              </a:rPr>
              <a:t>Przewodniczącą została ponownie </a:t>
            </a:r>
          </a:p>
          <a:p>
            <a:pPr algn="ctr" eaLnBrk="1" hangingPunct="1"/>
            <a:r>
              <a:rPr lang="pl-PL" sz="2400" b="1" dirty="0">
                <a:solidFill>
                  <a:srgbClr val="FFFFFF"/>
                </a:solidFill>
                <a:ea typeface="ＭＳ 明朝" charset="0"/>
                <a:cs typeface="Times New Roman" charset="0"/>
              </a:rPr>
              <a:t>pani Krystyna Łebkowska, </a:t>
            </a:r>
          </a:p>
          <a:p>
            <a:pPr algn="ctr" eaLnBrk="1" hangingPunct="1"/>
            <a:r>
              <a:rPr lang="pl-PL" sz="2400" b="1" dirty="0">
                <a:solidFill>
                  <a:srgbClr val="FFFFFF"/>
                </a:solidFill>
                <a:ea typeface="ＭＳ 明朝" charset="0"/>
                <a:cs typeface="Times New Roman" charset="0"/>
              </a:rPr>
              <a:t>jej zastępcą – pan Tomasz Ziemiński. </a:t>
            </a:r>
          </a:p>
          <a:p>
            <a:pPr algn="ctr" eaLnBrk="1" hangingPunct="1"/>
            <a:endParaRPr lang="pl-PL" sz="2400" b="1" dirty="0">
              <a:solidFill>
                <a:srgbClr val="FFFFFF"/>
              </a:solidFill>
              <a:ea typeface="ＭＳ 明朝" charset="0"/>
              <a:cs typeface="Times New Roman" charset="0"/>
            </a:endParaRPr>
          </a:p>
          <a:p>
            <a:pPr algn="ctr" eaLnBrk="1" hangingPunct="1"/>
            <a:r>
              <a:rPr lang="pl-PL" sz="2400" b="1" dirty="0">
                <a:solidFill>
                  <a:srgbClr val="FFFFFF"/>
                </a:solidFill>
                <a:ea typeface="ＭＳ 明朝" charset="0"/>
                <a:cs typeface="Times New Roman" charset="0"/>
              </a:rPr>
              <a:t>Poza tym do RR weszły panie </a:t>
            </a:r>
          </a:p>
          <a:p>
            <a:pPr algn="ctr" eaLnBrk="1" hangingPunct="1"/>
            <a:r>
              <a:rPr lang="pl-PL" sz="2400" b="1" dirty="0" smtClean="0">
                <a:solidFill>
                  <a:srgbClr val="FFFFFF"/>
                </a:solidFill>
                <a:ea typeface="ＭＳ 明朝" charset="0"/>
                <a:cs typeface="Times New Roman" charset="0"/>
              </a:rPr>
              <a:t>Lucyna Korzonek oraz </a:t>
            </a:r>
            <a:endParaRPr lang="pl-PL" sz="2400" b="1" dirty="0">
              <a:solidFill>
                <a:srgbClr val="FFFFFF"/>
              </a:solidFill>
              <a:ea typeface="ＭＳ 明朝" charset="0"/>
              <a:cs typeface="Times New Roman" charset="0"/>
            </a:endParaRPr>
          </a:p>
          <a:p>
            <a:pPr algn="ctr" eaLnBrk="1" hangingPunct="1"/>
            <a:r>
              <a:rPr lang="pl-PL" sz="2400" b="1" dirty="0" smtClean="0">
                <a:solidFill>
                  <a:srgbClr val="FFFFFF"/>
                </a:solidFill>
                <a:ea typeface="ＭＳ 明朝" charset="0"/>
                <a:cs typeface="Times New Roman" charset="0"/>
              </a:rPr>
              <a:t>Alicja Dobrzyńska.</a:t>
            </a:r>
            <a:r>
              <a:rPr lang="cs-CZ" sz="2400" b="1" dirty="0" smtClean="0"/>
              <a:t> </a:t>
            </a:r>
            <a:endParaRPr kumimoji="0" lang="pl-PL" sz="2400" b="1" dirty="0">
              <a:solidFill>
                <a:srgbClr val="FFFFFF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0A032239-4C2B-F347-8FC2-F6207D489370}" type="slidenum">
              <a:rPr kumimoji="0" lang="pl-PL">
                <a:solidFill>
                  <a:srgbClr val="B9CDE5"/>
                </a:solidFill>
              </a:rPr>
              <a:pPr eaLnBrk="1" hangingPunct="1"/>
              <a:t>6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2014/2015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pic>
        <p:nvPicPr>
          <p:cNvPr id="4105" name="Obraz 2" descr="Zrzut ekranu 2014-01-31 o 22.33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788" y="2105025"/>
            <a:ext cx="2133600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90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385593" y="871538"/>
            <a:ext cx="1459379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16 i 17</a:t>
            </a:r>
          </a:p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grudnia</a:t>
            </a:r>
            <a:endParaRPr kumimoji="0" lang="pl-PL" b="1" dirty="0">
              <a:solidFill>
                <a:srgbClr val="4F6228"/>
              </a:solidFill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385594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400" b="1" dirty="0" smtClean="0">
                <a:solidFill>
                  <a:srgbClr val="4F6228"/>
                </a:solidFill>
              </a:rPr>
              <a:t>sport</a:t>
            </a:r>
            <a:endParaRPr kumimoji="0" lang="pl-PL" sz="1400" b="1" dirty="0">
              <a:solidFill>
                <a:srgbClr val="4F6228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7AC513A8-49F5-9C40-9B86-8FEF5718352E}" type="slidenum">
              <a:rPr kumimoji="0" lang="pl-PL">
                <a:solidFill>
                  <a:srgbClr val="B9CDE5"/>
                </a:solidFill>
              </a:rPr>
              <a:pPr eaLnBrk="1" hangingPunct="1"/>
              <a:t>60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385594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541338" y="112237"/>
            <a:ext cx="3639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pl-PL" sz="2400" b="1" dirty="0" smtClean="0">
                <a:solidFill>
                  <a:srgbClr val="FFFFFF"/>
                </a:solidFill>
              </a:rPr>
              <a:t>SPORT</a:t>
            </a:r>
            <a:endParaRPr lang="pl-PL" sz="2400" b="1" dirty="0">
              <a:solidFill>
                <a:srgbClr val="FFFFFF"/>
              </a:solidFill>
            </a:endParaRPr>
          </a:p>
        </p:txBody>
      </p:sp>
      <p:sp>
        <p:nvSpPr>
          <p:cNvPr id="4" name="PoleTekstowe 3"/>
          <p:cNvSpPr txBox="1"/>
          <p:nvPr/>
        </p:nvSpPr>
        <p:spPr>
          <a:xfrm>
            <a:off x="7964775" y="133999"/>
            <a:ext cx="80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Cz. 14.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7" name="PoleTekstowe 6"/>
          <p:cNvSpPr txBox="1"/>
          <p:nvPr/>
        </p:nvSpPr>
        <p:spPr>
          <a:xfrm>
            <a:off x="2167450" y="315280"/>
            <a:ext cx="5134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u="sng" dirty="0">
                <a:solidFill>
                  <a:srgbClr val="FFFFFF"/>
                </a:solidFill>
              </a:rPr>
              <a:t>Mini piłka ręczna dziewcząt i chłopców</a:t>
            </a:r>
            <a:endParaRPr lang="pl-PL" sz="2400" u="sng" dirty="0">
              <a:solidFill>
                <a:srgbClr val="FFFFFF"/>
              </a:solidFill>
            </a:endParaRPr>
          </a:p>
        </p:txBody>
      </p:sp>
      <p:sp>
        <p:nvSpPr>
          <p:cNvPr id="8" name="PoleTekstowe 7"/>
          <p:cNvSpPr txBox="1"/>
          <p:nvPr/>
        </p:nvSpPr>
        <p:spPr>
          <a:xfrm>
            <a:off x="1844972" y="4618010"/>
            <a:ext cx="7173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FFFFFF"/>
                </a:solidFill>
              </a:rPr>
              <a:t>16 i 17.12.2014 w Pogórzu odbyły się gminne zawody w piłce ręcznej. Znakomicie spisali się nasi reprezentanci zwyciężając cały turniej. Dziewczęta grały w składzie: Ewa Matuszka, Oliwia Kaczmarczyk, Paulina Popławska, Paulina Górska, Patrycja Nowosielska, Klaudia Pawłowska, Laura Palej, Gosia </a:t>
            </a:r>
            <a:r>
              <a:rPr lang="pl-PL" sz="2000" dirty="0" err="1">
                <a:solidFill>
                  <a:srgbClr val="FFFFFF"/>
                </a:solidFill>
              </a:rPr>
              <a:t>Ciężkowska</a:t>
            </a:r>
            <a:r>
              <a:rPr lang="pl-PL" sz="2000" dirty="0">
                <a:solidFill>
                  <a:srgbClr val="FFFFFF"/>
                </a:solidFill>
              </a:rPr>
              <a:t>, Karolina Strządała, Kaja </a:t>
            </a:r>
            <a:r>
              <a:rPr lang="pl-PL" sz="2000" dirty="0" err="1">
                <a:solidFill>
                  <a:srgbClr val="FFFFFF"/>
                </a:solidFill>
              </a:rPr>
              <a:t>Kupczewska</a:t>
            </a:r>
            <a:r>
              <a:rPr lang="pl-PL" sz="2000" dirty="0">
                <a:solidFill>
                  <a:srgbClr val="FFFFFF"/>
                </a:solidFill>
              </a:rPr>
              <a:t>, Klaudia </a:t>
            </a:r>
            <a:r>
              <a:rPr lang="pl-PL" sz="2000" dirty="0" err="1">
                <a:solidFill>
                  <a:srgbClr val="FFFFFF"/>
                </a:solidFill>
              </a:rPr>
              <a:t>Sobczuk</a:t>
            </a:r>
            <a:r>
              <a:rPr lang="pl-PL" sz="2000" dirty="0" smtClean="0">
                <a:solidFill>
                  <a:srgbClr val="FFFFFF"/>
                </a:solidFill>
              </a:rPr>
              <a:t>.</a:t>
            </a:r>
            <a:endParaRPr lang="pl-PL" sz="2000" dirty="0">
              <a:solidFill>
                <a:srgbClr val="FFFFFF"/>
              </a:solidFill>
            </a:endParaRPr>
          </a:p>
        </p:txBody>
      </p:sp>
      <p:pic>
        <p:nvPicPr>
          <p:cNvPr id="5" name="Obraz 4" descr="Zrzut ekranu 2015-01-28 o 21.05.18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783" y="987830"/>
            <a:ext cx="5358210" cy="349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6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385593" y="871538"/>
            <a:ext cx="1459379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16 i 17</a:t>
            </a:r>
          </a:p>
          <a:p>
            <a:pPr algn="ctr" eaLnBrk="1" hangingPunct="1"/>
            <a:r>
              <a:rPr kumimoji="0" lang="pl-PL" b="1" dirty="0" smtClean="0">
                <a:solidFill>
                  <a:srgbClr val="4F6228"/>
                </a:solidFill>
              </a:rPr>
              <a:t>grudnia</a:t>
            </a:r>
            <a:endParaRPr kumimoji="0" lang="pl-PL" b="1" dirty="0">
              <a:solidFill>
                <a:srgbClr val="4F6228"/>
              </a:solidFill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385594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400" b="1" dirty="0" smtClean="0">
                <a:solidFill>
                  <a:srgbClr val="4F6228"/>
                </a:solidFill>
              </a:rPr>
              <a:t>sport</a:t>
            </a:r>
            <a:endParaRPr kumimoji="0" lang="pl-PL" sz="1400" b="1" dirty="0">
              <a:solidFill>
                <a:srgbClr val="4F6228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7AC513A8-49F5-9C40-9B86-8FEF5718352E}" type="slidenum">
              <a:rPr kumimoji="0" lang="pl-PL">
                <a:solidFill>
                  <a:srgbClr val="B9CDE5"/>
                </a:solidFill>
              </a:rPr>
              <a:pPr eaLnBrk="1" hangingPunct="1"/>
              <a:t>61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385594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541338" y="112237"/>
            <a:ext cx="3639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pl-PL" sz="2400" b="1" dirty="0" smtClean="0">
                <a:solidFill>
                  <a:srgbClr val="FFFFFF"/>
                </a:solidFill>
              </a:rPr>
              <a:t>SPORT</a:t>
            </a:r>
            <a:endParaRPr lang="pl-PL" sz="2400" b="1" dirty="0">
              <a:solidFill>
                <a:srgbClr val="FFFFFF"/>
              </a:solidFill>
            </a:endParaRPr>
          </a:p>
        </p:txBody>
      </p:sp>
      <p:sp>
        <p:nvSpPr>
          <p:cNvPr id="4" name="PoleTekstowe 3"/>
          <p:cNvSpPr txBox="1"/>
          <p:nvPr/>
        </p:nvSpPr>
        <p:spPr>
          <a:xfrm>
            <a:off x="7964775" y="133999"/>
            <a:ext cx="80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</a:rPr>
              <a:t>Cz. 15.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7" name="PoleTekstowe 6"/>
          <p:cNvSpPr txBox="1"/>
          <p:nvPr/>
        </p:nvSpPr>
        <p:spPr>
          <a:xfrm>
            <a:off x="2295623" y="303276"/>
            <a:ext cx="5134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u="sng" dirty="0">
                <a:solidFill>
                  <a:srgbClr val="FFFFFF"/>
                </a:solidFill>
              </a:rPr>
              <a:t>Mini piłka ręczna dziewcząt i chłopców</a:t>
            </a:r>
            <a:endParaRPr lang="pl-PL" sz="2400" u="sng" dirty="0">
              <a:solidFill>
                <a:srgbClr val="FFFFFF"/>
              </a:solidFill>
            </a:endParaRPr>
          </a:p>
        </p:txBody>
      </p:sp>
      <p:sp>
        <p:nvSpPr>
          <p:cNvPr id="8" name="PoleTekstowe 7"/>
          <p:cNvSpPr txBox="1"/>
          <p:nvPr/>
        </p:nvSpPr>
        <p:spPr>
          <a:xfrm>
            <a:off x="1942886" y="4970335"/>
            <a:ext cx="7201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FFFFFF"/>
                </a:solidFill>
              </a:rPr>
              <a:t>Chłopcy </a:t>
            </a:r>
            <a:r>
              <a:rPr lang="pl-PL" sz="2000" dirty="0">
                <a:solidFill>
                  <a:srgbClr val="FFFFFF"/>
                </a:solidFill>
              </a:rPr>
              <a:t>grali w składzie: Damian Markowicz, Tomek Sikora, </a:t>
            </a:r>
            <a:r>
              <a:rPr lang="pl-PL" sz="2000" dirty="0" err="1" smtClean="0">
                <a:solidFill>
                  <a:srgbClr val="FFFFFF"/>
                </a:solidFill>
              </a:rPr>
              <a:t>Oliwier</a:t>
            </a:r>
            <a:r>
              <a:rPr lang="pl-PL" sz="2000" dirty="0" smtClean="0">
                <a:solidFill>
                  <a:srgbClr val="FFFFFF"/>
                </a:solidFill>
              </a:rPr>
              <a:t> </a:t>
            </a:r>
            <a:r>
              <a:rPr lang="pl-PL" sz="2000" dirty="0">
                <a:solidFill>
                  <a:srgbClr val="FFFFFF"/>
                </a:solidFill>
              </a:rPr>
              <a:t>Łuka, Wojciech </a:t>
            </a:r>
            <a:r>
              <a:rPr lang="pl-PL" sz="2000" dirty="0" err="1">
                <a:solidFill>
                  <a:srgbClr val="FFFFFF"/>
                </a:solidFill>
              </a:rPr>
              <a:t>Pilorz</a:t>
            </a:r>
            <a:r>
              <a:rPr lang="pl-PL" sz="2000" dirty="0">
                <a:solidFill>
                  <a:srgbClr val="FFFFFF"/>
                </a:solidFill>
              </a:rPr>
              <a:t>, Krzysztof Bobola, Sebastian Szostok, Patryk </a:t>
            </a:r>
            <a:r>
              <a:rPr lang="pl-PL" sz="2000" dirty="0" err="1">
                <a:solidFill>
                  <a:srgbClr val="FFFFFF"/>
                </a:solidFill>
              </a:rPr>
              <a:t>Kisiała</a:t>
            </a:r>
            <a:r>
              <a:rPr lang="pl-PL" sz="2000" dirty="0">
                <a:solidFill>
                  <a:srgbClr val="FFFFFF"/>
                </a:solidFill>
              </a:rPr>
              <a:t>, Dawid Fiedor, Jakub Kędzierski i Maciek </a:t>
            </a:r>
            <a:r>
              <a:rPr lang="pl-PL" sz="2000" dirty="0" err="1">
                <a:solidFill>
                  <a:srgbClr val="FFFFFF"/>
                </a:solidFill>
              </a:rPr>
              <a:t>Pasterny</a:t>
            </a:r>
            <a:r>
              <a:rPr lang="pl-PL" sz="2000" dirty="0">
                <a:solidFill>
                  <a:srgbClr val="FFFFFF"/>
                </a:solidFill>
              </a:rPr>
              <a:t>. Obie ekipy awansowały do rozgrywek grupowych. Gratulujemy!</a:t>
            </a:r>
          </a:p>
        </p:txBody>
      </p:sp>
      <p:pic>
        <p:nvPicPr>
          <p:cNvPr id="3" name="Obraz 2" descr="Zrzut ekranu 2015-01-28 o 21.05.3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430" y="1032850"/>
            <a:ext cx="4940131" cy="358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9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>
                <a:solidFill>
                  <a:srgbClr val="4F6228"/>
                </a:solidFill>
              </a:rPr>
              <a:t>cały </a:t>
            </a:r>
          </a:p>
          <a:p>
            <a:pPr algn="ctr" eaLnBrk="1" hangingPunct="1"/>
            <a:r>
              <a:rPr kumimoji="0" lang="pl-PL" b="1">
                <a:solidFill>
                  <a:srgbClr val="4F6228"/>
                </a:solidFill>
              </a:rPr>
              <a:t>semestr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400" b="1">
                <a:solidFill>
                  <a:srgbClr val="4F6228"/>
                </a:solidFill>
              </a:rPr>
              <a:t>kółka</a:t>
            </a: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7AC513A8-49F5-9C40-9B86-8FEF5718352E}" type="slidenum">
              <a:rPr kumimoji="0" lang="pl-PL">
                <a:solidFill>
                  <a:srgbClr val="B9CDE5"/>
                </a:solidFill>
              </a:rPr>
              <a:pPr eaLnBrk="1" hangingPunct="1"/>
              <a:t>62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3374826" y="409576"/>
            <a:ext cx="33845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pl-P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KÓŁKA ZAINTERESOWAŃ</a:t>
            </a:r>
          </a:p>
        </p:txBody>
      </p:sp>
      <p:sp>
        <p:nvSpPr>
          <p:cNvPr id="90119" name="Prostokąt 2"/>
          <p:cNvSpPr>
            <a:spLocks noChangeArrowheads="1"/>
          </p:cNvSpPr>
          <p:nvPr/>
        </p:nvSpPr>
        <p:spPr bwMode="auto">
          <a:xfrm>
            <a:off x="2135188" y="1509134"/>
            <a:ext cx="7008812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pl-PL" sz="2000" b="1" dirty="0">
                <a:solidFill>
                  <a:srgbClr val="FFFFFF"/>
                </a:solidFill>
                <a:cs typeface="Calibri" charset="0"/>
              </a:rPr>
              <a:t>Koło przyrodniczo-fizyczne – M. Porębski </a:t>
            </a:r>
          </a:p>
          <a:p>
            <a:pPr marL="285750" indent="-285750">
              <a:buFont typeface="Arial" charset="0"/>
              <a:buChar char="•"/>
            </a:pPr>
            <a:r>
              <a:rPr lang="pl-PL" sz="2000" b="1" dirty="0">
                <a:solidFill>
                  <a:srgbClr val="FFFFFF"/>
                </a:solidFill>
                <a:cs typeface="Calibri" charset="0"/>
              </a:rPr>
              <a:t>Kółko biblijno-liturgicznego </a:t>
            </a:r>
            <a:r>
              <a:rPr lang="pl-PL" sz="2000" b="1" dirty="0" smtClean="0">
                <a:solidFill>
                  <a:srgbClr val="FFFFFF"/>
                </a:solidFill>
                <a:cs typeface="Calibri" charset="0"/>
              </a:rPr>
              <a:t>–W</a:t>
            </a:r>
            <a:r>
              <a:rPr lang="pl-PL" sz="2000" b="1" dirty="0">
                <a:solidFill>
                  <a:srgbClr val="FFFFFF"/>
                </a:solidFill>
                <a:cs typeface="Calibri" charset="0"/>
              </a:rPr>
              <a:t>. Łyżbicki,</a:t>
            </a:r>
            <a:r>
              <a:rPr lang="cs-CZ" sz="2000" b="1" dirty="0">
                <a:solidFill>
                  <a:srgbClr val="FFFFFF"/>
                </a:solidFill>
              </a:rPr>
              <a:t> </a:t>
            </a:r>
            <a:r>
              <a:rPr lang="pl-PL" sz="2000" b="1" dirty="0">
                <a:solidFill>
                  <a:srgbClr val="FFFFFF"/>
                </a:solidFill>
                <a:cs typeface="Calibri" charset="0"/>
              </a:rPr>
              <a:t>D. Kacyrz</a:t>
            </a:r>
            <a:endParaRPr lang="cs-CZ" sz="2000" b="1" dirty="0">
              <a:solidFill>
                <a:srgbClr val="FFFFFF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pl-PL" sz="2000" b="1" dirty="0">
                <a:solidFill>
                  <a:srgbClr val="FFFFFF"/>
                </a:solidFill>
                <a:cs typeface="Calibri" charset="0"/>
              </a:rPr>
              <a:t>Zajęcia techniczne: BRD - zajęcia teoretyczne i praktyczne (jazda na rowerze po torze przeszkód) – M. Boryczko</a:t>
            </a:r>
            <a:r>
              <a:rPr lang="cs-CZ" sz="2000" b="1" dirty="0">
                <a:solidFill>
                  <a:srgbClr val="FFFFFF"/>
                </a:solidFill>
              </a:rPr>
              <a:t> </a:t>
            </a:r>
            <a:endParaRPr lang="pl-PL" sz="2000" b="1" dirty="0">
              <a:solidFill>
                <a:srgbClr val="FFFFFF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pl-PL" sz="2000" b="1" dirty="0">
                <a:solidFill>
                  <a:srgbClr val="FFFFFF"/>
                </a:solidFill>
                <a:cs typeface="Calibri" charset="0"/>
              </a:rPr>
              <a:t>Kółko gitarowe w szkole - M. Boryczko</a:t>
            </a:r>
            <a:r>
              <a:rPr lang="cs-CZ" sz="2000" b="1" dirty="0">
                <a:solidFill>
                  <a:srgbClr val="FFFFFF"/>
                </a:solidFill>
              </a:rPr>
              <a:t> </a:t>
            </a:r>
            <a:r>
              <a:rPr lang="pl-PL" sz="2000" b="1" dirty="0">
                <a:solidFill>
                  <a:srgbClr val="FFFFFF"/>
                </a:solidFill>
                <a:cs typeface="Calibri" charset="0"/>
              </a:rPr>
              <a:t> </a:t>
            </a:r>
            <a:endParaRPr lang="pl-PL" sz="2000" b="1" dirty="0">
              <a:solidFill>
                <a:srgbClr val="FFFFFF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pl-PL" sz="2000" b="1" dirty="0">
                <a:solidFill>
                  <a:srgbClr val="FFFFFF"/>
                </a:solidFill>
                <a:cs typeface="Calibri" charset="0"/>
              </a:rPr>
              <a:t>Kółko polonistyczne – A. Kosmala</a:t>
            </a:r>
            <a:r>
              <a:rPr lang="cs-CZ" sz="2000" b="1" dirty="0">
                <a:solidFill>
                  <a:srgbClr val="FFFFFF"/>
                </a:solidFill>
              </a:rPr>
              <a:t> </a:t>
            </a:r>
            <a:endParaRPr lang="pl-PL" sz="2000" b="1" dirty="0">
              <a:solidFill>
                <a:srgbClr val="FFFFFF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pl-PL" sz="2000" b="1" dirty="0">
                <a:solidFill>
                  <a:srgbClr val="FFFFFF"/>
                </a:solidFill>
                <a:cs typeface="Calibri" charset="0"/>
              </a:rPr>
              <a:t>Kółko teatralne - A. Kosmala</a:t>
            </a:r>
            <a:r>
              <a:rPr lang="cs-CZ" sz="2000" b="1" dirty="0">
                <a:solidFill>
                  <a:srgbClr val="FFFFFF"/>
                </a:solidFill>
              </a:rPr>
              <a:t>  </a:t>
            </a:r>
            <a:endParaRPr lang="pl-PL" sz="2000" b="1" dirty="0">
              <a:solidFill>
                <a:srgbClr val="FFFFFF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pl-PL" sz="2000" b="1" dirty="0" smtClean="0">
                <a:solidFill>
                  <a:srgbClr val="FFFFFF"/>
                </a:solidFill>
              </a:rPr>
              <a:t>Kółko </a:t>
            </a:r>
            <a:r>
              <a:rPr lang="pl-PL" sz="2000" b="1" dirty="0">
                <a:solidFill>
                  <a:srgbClr val="FFFFFF"/>
                </a:solidFill>
              </a:rPr>
              <a:t>– Grupa Teatralna „Zadymka</a:t>
            </a:r>
            <a:r>
              <a:rPr lang="ja-JP" altLang="pl-PL" sz="2000" b="1" dirty="0">
                <a:solidFill>
                  <a:srgbClr val="FFFFFF"/>
                </a:solidFill>
              </a:rPr>
              <a:t>”</a:t>
            </a:r>
            <a:r>
              <a:rPr lang="cs-CZ" sz="2000" b="1" dirty="0">
                <a:solidFill>
                  <a:srgbClr val="FFFFFF"/>
                </a:solidFill>
              </a:rPr>
              <a:t> – B. Niezborska-</a:t>
            </a:r>
            <a:r>
              <a:rPr lang="cs-CZ" sz="2000" b="1" dirty="0" err="1">
                <a:solidFill>
                  <a:srgbClr val="FFFFFF"/>
                </a:solidFill>
              </a:rPr>
              <a:t>Klocek</a:t>
            </a:r>
            <a:endParaRPr lang="cs-CZ" sz="2000" b="1" dirty="0">
              <a:solidFill>
                <a:srgbClr val="FFFFFF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pl-PL" sz="2000" b="1" dirty="0">
                <a:solidFill>
                  <a:srgbClr val="FFFFFF"/>
                </a:solidFill>
              </a:rPr>
              <a:t>Kółko j. angielskiego  - A. Troszok</a:t>
            </a:r>
          </a:p>
          <a:p>
            <a:pPr marL="285750" indent="-285750">
              <a:buFont typeface="Arial" charset="0"/>
              <a:buChar char="•"/>
            </a:pPr>
            <a:r>
              <a:rPr lang="pl-PL" sz="2000" b="1" dirty="0">
                <a:solidFill>
                  <a:srgbClr val="FFFFFF"/>
                </a:solidFill>
              </a:rPr>
              <a:t>Kółko szachowe</a:t>
            </a:r>
            <a:r>
              <a:rPr lang="cs-CZ" sz="2000" b="1" dirty="0">
                <a:solidFill>
                  <a:srgbClr val="FFFFFF"/>
                </a:solidFill>
              </a:rPr>
              <a:t> – H. Linert</a:t>
            </a:r>
          </a:p>
          <a:p>
            <a:pPr marL="285750" indent="-285750">
              <a:buFont typeface="Arial" charset="0"/>
              <a:buChar char="•"/>
            </a:pPr>
            <a:r>
              <a:rPr lang="pl-PL" sz="2000" b="1" dirty="0">
                <a:solidFill>
                  <a:srgbClr val="FFFFFF"/>
                </a:solidFill>
              </a:rPr>
              <a:t>Kółko artystyczno-plastyczne</a:t>
            </a:r>
            <a:r>
              <a:rPr lang="cs-CZ" sz="2000" b="1" dirty="0">
                <a:solidFill>
                  <a:srgbClr val="FFFFFF"/>
                </a:solidFill>
              </a:rPr>
              <a:t> – M. Gańczarczyk i M. </a:t>
            </a:r>
            <a:r>
              <a:rPr lang="cs-CZ" sz="2000" b="1" dirty="0" err="1">
                <a:solidFill>
                  <a:srgbClr val="FFFFFF"/>
                </a:solidFill>
              </a:rPr>
              <a:t>Moskała</a:t>
            </a:r>
            <a:endParaRPr lang="cs-CZ" sz="2000" b="1" dirty="0">
              <a:solidFill>
                <a:srgbClr val="FFFFFF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cs-CZ" sz="2000" b="1" dirty="0">
                <a:solidFill>
                  <a:srgbClr val="FFFFFF"/>
                </a:solidFill>
              </a:rPr>
              <a:t>Chór szkolny „Forte“ – G. </a:t>
            </a:r>
            <a:r>
              <a:rPr lang="cs-CZ" sz="2000" b="1" dirty="0" err="1" smtClean="0">
                <a:solidFill>
                  <a:srgbClr val="FFFFFF"/>
                </a:solidFill>
              </a:rPr>
              <a:t>Targosz</a:t>
            </a:r>
            <a:endParaRPr lang="cs-CZ" sz="2000" b="1" dirty="0" smtClean="0">
              <a:solidFill>
                <a:srgbClr val="FFFFFF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cs-CZ" sz="2000" b="1" dirty="0" smtClean="0">
                <a:solidFill>
                  <a:srgbClr val="FFFFFF"/>
                </a:solidFill>
              </a:rPr>
              <a:t>Zajęcia techniczno-artystyczne – H. Szewczyk</a:t>
            </a:r>
          </a:p>
          <a:p>
            <a:pPr marL="285750" indent="-285750">
              <a:buFont typeface="Arial" charset="0"/>
              <a:buChar char="•"/>
            </a:pPr>
            <a:r>
              <a:rPr lang="cs-CZ" sz="2000" b="1" dirty="0" smtClean="0">
                <a:solidFill>
                  <a:srgbClr val="FFFFFF"/>
                </a:solidFill>
              </a:rPr>
              <a:t>Koło PTTK – B. Bojda-Wojnar</a:t>
            </a:r>
            <a:endParaRPr lang="pl-PL" sz="2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>
                <a:solidFill>
                  <a:schemeClr val="accent3">
                    <a:lumMod val="50000"/>
                  </a:schemeClr>
                </a:solidFill>
              </a:rPr>
              <a:t>cały </a:t>
            </a:r>
          </a:p>
          <a:p>
            <a:pPr algn="ctr" eaLnBrk="1" hangingPunct="1"/>
            <a:r>
              <a:rPr kumimoji="0" lang="pl-PL" b="1" dirty="0">
                <a:solidFill>
                  <a:schemeClr val="accent3">
                    <a:lumMod val="50000"/>
                  </a:schemeClr>
                </a:solidFill>
              </a:rPr>
              <a:t>semestr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400" b="1">
                <a:solidFill>
                  <a:schemeClr val="accent3">
                    <a:lumMod val="50000"/>
                  </a:schemeClr>
                </a:solidFill>
              </a:rPr>
              <a:t>współpraca</a:t>
            </a: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E7A9F73E-BC98-2143-AF07-411B3DD850C1}" type="slidenum">
              <a:rPr kumimoji="0" lang="pl-PL">
                <a:solidFill>
                  <a:srgbClr val="B9CDE5"/>
                </a:solidFill>
              </a:rPr>
              <a:pPr eaLnBrk="1" hangingPunct="1"/>
              <a:t>63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ZS nr 1 Skoczów </a:t>
            </a:r>
            <a:r>
              <a:rPr lang="pl-PL" sz="1400" b="1" dirty="0" smtClean="0">
                <a:solidFill>
                  <a:schemeClr val="accent3">
                    <a:lumMod val="50000"/>
                  </a:schemeClr>
                </a:solidFill>
              </a:rPr>
              <a:t>2014/15</a:t>
            </a:r>
            <a:endParaRPr lang="pl-PL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semestr I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3971925" y="242888"/>
            <a:ext cx="2287588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WSPÓŁPRACA</a:t>
            </a:r>
          </a:p>
        </p:txBody>
      </p:sp>
      <p:sp>
        <p:nvSpPr>
          <p:cNvPr id="4" name="Prostokąt 3"/>
          <p:cNvSpPr/>
          <p:nvPr/>
        </p:nvSpPr>
        <p:spPr>
          <a:xfrm>
            <a:off x="2601913" y="962025"/>
            <a:ext cx="5653087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pl-PL" sz="2000" b="1" dirty="0">
                <a:solidFill>
                  <a:srgbClr val="FFFFFF"/>
                </a:solidFill>
                <a:cs typeface="Calibri" charset="0"/>
              </a:rPr>
              <a:t>z TPD,</a:t>
            </a:r>
          </a:p>
          <a:p>
            <a:pPr marL="342900" indent="-342900">
              <a:buFont typeface="Arial" charset="0"/>
              <a:buChar char="•"/>
            </a:pPr>
            <a:r>
              <a:rPr lang="pl-PL" sz="2000" b="1" dirty="0">
                <a:solidFill>
                  <a:srgbClr val="FFFFFF"/>
                </a:solidFill>
                <a:cs typeface="Calibri" charset="0"/>
              </a:rPr>
              <a:t>z Muzeum im. G. Morcinka,</a:t>
            </a:r>
            <a:r>
              <a:rPr lang="cs-CZ" sz="2000" b="1" dirty="0">
                <a:solidFill>
                  <a:srgbClr val="FFFFFF"/>
                </a:solidFill>
              </a:rPr>
              <a:t> </a:t>
            </a:r>
            <a:endParaRPr lang="pl-PL" sz="2000" b="1" dirty="0">
              <a:solidFill>
                <a:srgbClr val="FFFFFF"/>
              </a:solidFill>
              <a:cs typeface="Calibri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pl-PL" sz="2000" b="1" dirty="0">
                <a:solidFill>
                  <a:srgbClr val="FFFFFF"/>
                </a:solidFill>
                <a:ea typeface="Calibri" charset="0"/>
                <a:cs typeface="Times New Roman" charset="0"/>
              </a:rPr>
              <a:t>z Poradnią </a:t>
            </a:r>
            <a:r>
              <a:rPr lang="pl-PL" sz="2000" b="1" dirty="0" err="1">
                <a:solidFill>
                  <a:srgbClr val="FFFFFF"/>
                </a:solidFill>
                <a:ea typeface="Calibri" charset="0"/>
                <a:cs typeface="Times New Roman" charset="0"/>
              </a:rPr>
              <a:t>Psychologiczno</a:t>
            </a:r>
            <a:r>
              <a:rPr lang="pl-PL" sz="2000" b="1" dirty="0">
                <a:solidFill>
                  <a:srgbClr val="FFFFFF"/>
                </a:solidFill>
                <a:ea typeface="Calibri" charset="0"/>
                <a:cs typeface="Times New Roman" charset="0"/>
              </a:rPr>
              <a:t> – Pedagogiczną  w Skoczowie,</a:t>
            </a:r>
          </a:p>
          <a:p>
            <a:pPr marL="342900" indent="-342900">
              <a:buFont typeface="Arial" charset="0"/>
              <a:buChar char="•"/>
            </a:pPr>
            <a:r>
              <a:rPr lang="pl-PL" sz="2000" b="1" dirty="0">
                <a:solidFill>
                  <a:srgbClr val="FFFFFF"/>
                </a:solidFill>
                <a:ea typeface="Calibri" charset="0"/>
                <a:cs typeface="Times New Roman" charset="0"/>
              </a:rPr>
              <a:t>z Ośrodkiem Pomocy Społecznej w Skoczowie,</a:t>
            </a:r>
            <a:r>
              <a:rPr lang="cs-CZ" sz="2000" b="1" dirty="0">
                <a:solidFill>
                  <a:srgbClr val="FFFFFF"/>
                </a:solidFill>
              </a:rPr>
              <a:t> </a:t>
            </a:r>
            <a:endParaRPr lang="pl-PL" sz="2000" b="1" dirty="0">
              <a:solidFill>
                <a:srgbClr val="FFFFFF"/>
              </a:solidFill>
              <a:ea typeface="Calibri" charset="0"/>
              <a:cs typeface="Calibri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pl-PL" sz="2000" b="1" dirty="0">
                <a:solidFill>
                  <a:srgbClr val="FFFFFF"/>
                </a:solidFill>
                <a:ea typeface="Calibri" charset="0"/>
                <a:cs typeface="Calibri" charset="0"/>
              </a:rPr>
              <a:t>z gminnym koordynatorem ds. gimnastyki </a:t>
            </a:r>
            <a:r>
              <a:rPr lang="pl-PL" sz="2000" b="1" dirty="0" err="1">
                <a:solidFill>
                  <a:srgbClr val="FFFFFF"/>
                </a:solidFill>
                <a:ea typeface="Calibri" charset="0"/>
                <a:cs typeface="Calibri" charset="0"/>
              </a:rPr>
              <a:t>korekcyjno</a:t>
            </a:r>
            <a:r>
              <a:rPr lang="pl-PL" sz="2000" b="1" dirty="0">
                <a:solidFill>
                  <a:srgbClr val="FFFFFF"/>
                </a:solidFill>
                <a:ea typeface="Calibri" charset="0"/>
                <a:cs typeface="Calibri" charset="0"/>
              </a:rPr>
              <a:t> </a:t>
            </a:r>
            <a:r>
              <a:rPr lang="pl-PL" sz="2000" b="1" dirty="0">
                <a:solidFill>
                  <a:srgbClr val="FFFFFF"/>
                </a:solidFill>
                <a:cs typeface="Calibri" charset="0"/>
              </a:rPr>
              <a:t>– kompensacyjnej,</a:t>
            </a:r>
            <a:r>
              <a:rPr lang="cs-CZ" sz="2000" b="1" dirty="0">
                <a:solidFill>
                  <a:srgbClr val="FFFFFF"/>
                </a:solidFill>
              </a:rPr>
              <a:t> </a:t>
            </a:r>
            <a:endParaRPr lang="cs-CZ" sz="2000" b="1" dirty="0">
              <a:solidFill>
                <a:srgbClr val="FFFFFF"/>
              </a:solidFill>
              <a:ea typeface="ＭＳ 明朝" charset="0"/>
              <a:cs typeface="ＭＳ 明朝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pl-PL" sz="2000" b="1" dirty="0">
                <a:solidFill>
                  <a:srgbClr val="FFFFFF"/>
                </a:solidFill>
                <a:ea typeface="Calibri" charset="0"/>
                <a:cs typeface="Calibri" charset="0"/>
              </a:rPr>
              <a:t>z Chrześcijańską Organizacją Charytatywną „Tabita</a:t>
            </a:r>
            <a:r>
              <a:rPr lang="ja-JP" altLang="pl-PL" sz="2000" b="1" dirty="0">
                <a:solidFill>
                  <a:srgbClr val="FFFFFF"/>
                </a:solidFill>
                <a:cs typeface="Calibri" charset="0"/>
              </a:rPr>
              <a:t>”</a:t>
            </a:r>
            <a:r>
              <a:rPr lang="pl-PL" sz="2000" b="1" dirty="0">
                <a:solidFill>
                  <a:srgbClr val="FFFFFF"/>
                </a:solidFill>
                <a:cs typeface="Calibri" charset="0"/>
              </a:rPr>
              <a:t>,</a:t>
            </a:r>
            <a:r>
              <a:rPr lang="cs-CZ" sz="2000" b="1" dirty="0">
                <a:solidFill>
                  <a:srgbClr val="FFFFFF"/>
                </a:solidFill>
              </a:rPr>
              <a:t> </a:t>
            </a:r>
            <a:endParaRPr lang="pl-PL" sz="2000" b="1" dirty="0">
              <a:solidFill>
                <a:srgbClr val="FFFFFF"/>
              </a:solidFill>
              <a:cs typeface="Calibri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pl-PL" sz="2000" b="1" dirty="0">
                <a:solidFill>
                  <a:srgbClr val="FFFFFF"/>
                </a:solidFill>
                <a:ea typeface="ＭＳ 明朝" charset="0"/>
                <a:cs typeface="ＭＳ 明朝" charset="0"/>
              </a:rPr>
              <a:t>z Biblioteką Miejską w Skoczowie,</a:t>
            </a:r>
          </a:p>
          <a:p>
            <a:pPr marL="342900" indent="-342900">
              <a:buFont typeface="Arial" charset="0"/>
              <a:buChar char="•"/>
            </a:pPr>
            <a:r>
              <a:rPr lang="pl-PL" sz="2000" b="1" dirty="0">
                <a:solidFill>
                  <a:srgbClr val="FFFFFF"/>
                </a:solidFill>
                <a:ea typeface="ＭＳ 明朝" charset="0"/>
                <a:cs typeface="ＭＳ 明朝" charset="0"/>
              </a:rPr>
              <a:t>z Biblioteką Miejską w Cieszynie,</a:t>
            </a:r>
            <a:r>
              <a:rPr lang="cs-CZ" sz="2000" b="1" dirty="0">
                <a:solidFill>
                  <a:srgbClr val="FFFFFF"/>
                </a:solidFill>
              </a:rPr>
              <a:t> </a:t>
            </a:r>
            <a:endParaRPr lang="pl-PL" sz="2000" b="1" dirty="0">
              <a:solidFill>
                <a:srgbClr val="FFFFFF"/>
              </a:solidFill>
              <a:ea typeface="ＭＳ 明朝" charset="0"/>
              <a:cs typeface="ＭＳ 明朝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pl-PL" sz="2000" b="1" dirty="0">
                <a:solidFill>
                  <a:srgbClr val="FFFFFF"/>
                </a:solidFill>
                <a:ea typeface="ＭＳ 明朝" charset="0"/>
                <a:cs typeface="ＭＳ 明朝" charset="0"/>
              </a:rPr>
              <a:t>z Biblioteką Pedagogiczną w Cieszynie,</a:t>
            </a:r>
          </a:p>
          <a:p>
            <a:pPr marL="342900" indent="-342900">
              <a:buFont typeface="Arial" charset="0"/>
              <a:buChar char="•"/>
            </a:pPr>
            <a:r>
              <a:rPr lang="pl-PL" sz="2000" b="1" dirty="0">
                <a:solidFill>
                  <a:srgbClr val="FFFFFF"/>
                </a:solidFill>
                <a:ea typeface="ＭＳ 明朝" charset="0"/>
                <a:cs typeface="ＭＳ 明朝" charset="0"/>
              </a:rPr>
              <a:t>Z Książnicą Cieszyńską,</a:t>
            </a:r>
            <a:r>
              <a:rPr lang="cs-CZ" sz="2000" b="1" dirty="0">
                <a:solidFill>
                  <a:srgbClr val="FFFFFF"/>
                </a:solidFill>
              </a:rPr>
              <a:t> </a:t>
            </a:r>
            <a:endParaRPr lang="pl-PL" sz="2000" b="1" dirty="0">
              <a:solidFill>
                <a:srgbClr val="FFFFFF"/>
              </a:solidFill>
              <a:ea typeface="ＭＳ 明朝" charset="0"/>
              <a:cs typeface="ＭＳ 明朝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cs-CZ" sz="2000" b="1" dirty="0">
                <a:solidFill>
                  <a:srgbClr val="FFFFFF"/>
                </a:solidFill>
              </a:rPr>
              <a:t>z </a:t>
            </a:r>
            <a:r>
              <a:rPr lang="pl-PL" sz="2000" b="1" dirty="0" err="1">
                <a:solidFill>
                  <a:srgbClr val="FFFFFF"/>
                </a:solidFill>
                <a:ea typeface="ＭＳ 明朝" charset="0"/>
                <a:cs typeface="ＭＳ 明朝" charset="0"/>
              </a:rPr>
              <a:t>ArtAdresem</a:t>
            </a:r>
            <a:r>
              <a:rPr lang="pl-PL" sz="2000" b="1" dirty="0">
                <a:solidFill>
                  <a:srgbClr val="FFFFFF"/>
                </a:solidFill>
                <a:ea typeface="ＭＳ 明朝" charset="0"/>
                <a:cs typeface="ＭＳ 明朝" charset="0"/>
              </a:rPr>
              <a:t>,</a:t>
            </a:r>
            <a:r>
              <a:rPr lang="cs-CZ" sz="2000" b="1" dirty="0">
                <a:solidFill>
                  <a:srgbClr val="FFFFFF"/>
                </a:solidFill>
              </a:rPr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cs-CZ" sz="2000" b="1" dirty="0">
                <a:solidFill>
                  <a:srgbClr val="FFFFFF"/>
                </a:solidFill>
                <a:ea typeface="ＭＳ 明朝" charset="0"/>
                <a:cs typeface="ＭＳ 明朝" charset="0"/>
              </a:rPr>
              <a:t>z</a:t>
            </a:r>
            <a:r>
              <a:rPr lang="en-US" sz="2000" b="1" dirty="0">
                <a:solidFill>
                  <a:srgbClr val="FFFFFF"/>
                </a:solidFill>
                <a:ea typeface="ＭＳ 明朝" charset="0"/>
                <a:cs typeface="ＭＳ 明朝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ea typeface="ＭＳ 明朝" charset="0"/>
                <a:cs typeface="ＭＳ 明朝" charset="0"/>
              </a:rPr>
              <a:t>Domem</a:t>
            </a:r>
            <a:r>
              <a:rPr lang="en-US" sz="2000" b="1" dirty="0">
                <a:solidFill>
                  <a:srgbClr val="FFFFFF"/>
                </a:solidFill>
                <a:ea typeface="ＭＳ 明朝" charset="0"/>
                <a:cs typeface="ＭＳ 明朝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ea typeface="ＭＳ 明朝" charset="0"/>
                <a:cs typeface="ＭＳ 明朝" charset="0"/>
              </a:rPr>
              <a:t>Dziecka</a:t>
            </a:r>
            <a:r>
              <a:rPr lang="en-US" sz="2000" b="1" dirty="0">
                <a:solidFill>
                  <a:srgbClr val="FFFFFF"/>
                </a:solidFill>
                <a:ea typeface="ＭＳ 明朝" charset="0"/>
                <a:cs typeface="ＭＳ 明朝" charset="0"/>
              </a:rPr>
              <a:t> w Międzyświeciu,</a:t>
            </a:r>
            <a:r>
              <a:rPr lang="cs-CZ" sz="2000" b="1" dirty="0">
                <a:solidFill>
                  <a:srgbClr val="FFFFFF"/>
                </a:solidFill>
              </a:rPr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cs-CZ" sz="2000" b="1" dirty="0">
                <a:solidFill>
                  <a:srgbClr val="FFFFFF"/>
                </a:solidFill>
                <a:ea typeface="ＭＳ 明朝" charset="0"/>
                <a:cs typeface="ＭＳ 明朝" charset="0"/>
              </a:rPr>
              <a:t>z</a:t>
            </a:r>
            <a:r>
              <a:rPr lang="pl-PL" sz="2000" b="1" dirty="0">
                <a:solidFill>
                  <a:srgbClr val="FFFFFF"/>
                </a:solidFill>
                <a:ea typeface="ＭＳ 明朝" charset="0"/>
                <a:cs typeface="ＭＳ 明朝" charset="0"/>
              </a:rPr>
              <a:t>e Świetlicą SP 1 Ustroń, </a:t>
            </a:r>
          </a:p>
          <a:p>
            <a:pPr marL="342900" indent="-342900">
              <a:buFont typeface="Arial" charset="0"/>
              <a:buChar char="•"/>
            </a:pPr>
            <a:r>
              <a:rPr lang="pl-PL" sz="2000" b="1" dirty="0">
                <a:solidFill>
                  <a:srgbClr val="FFFFFF"/>
                </a:solidFill>
                <a:ea typeface="ＭＳ 明朝" charset="0"/>
                <a:cs typeface="ＭＳ 明朝" charset="0"/>
              </a:rPr>
              <a:t>z</a:t>
            </a:r>
            <a:r>
              <a:rPr lang="en-US" sz="2000" b="1" dirty="0">
                <a:solidFill>
                  <a:srgbClr val="FFFFFF"/>
                </a:solidFill>
                <a:ea typeface="ＭＳ 明朝" charset="0"/>
                <a:cs typeface="ＭＳ 明朝" charset="0"/>
              </a:rPr>
              <a:t> Centrum </a:t>
            </a:r>
            <a:r>
              <a:rPr lang="en-US" sz="2000" b="1" dirty="0" err="1">
                <a:solidFill>
                  <a:srgbClr val="FFFFFF"/>
                </a:solidFill>
                <a:ea typeface="ＭＳ 明朝" charset="0"/>
                <a:cs typeface="ＭＳ 明朝" charset="0"/>
              </a:rPr>
              <a:t>Profilaktyki</a:t>
            </a:r>
            <a:r>
              <a:rPr lang="en-US" sz="2000" b="1" dirty="0">
                <a:solidFill>
                  <a:srgbClr val="FFFFFF"/>
                </a:solidFill>
                <a:ea typeface="ＭＳ 明朝" charset="0"/>
                <a:cs typeface="ＭＳ 明朝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a typeface="ＭＳ 明朝" charset="0"/>
                <a:cs typeface="ＭＳ 明朝" charset="0"/>
              </a:rPr>
              <a:t>Społecznej</a:t>
            </a:r>
            <a:r>
              <a:rPr lang="cs-CZ" sz="2000" b="1" dirty="0" smtClean="0">
                <a:solidFill>
                  <a:srgbClr val="FFFFFF"/>
                </a:solidFill>
              </a:rPr>
              <a:t>,</a:t>
            </a:r>
          </a:p>
          <a:p>
            <a:pPr marL="342900" indent="-342900">
              <a:buFont typeface="Arial" charset="0"/>
              <a:buChar char="•"/>
            </a:pPr>
            <a:r>
              <a:rPr lang="cs-CZ" sz="2000" b="1" dirty="0" smtClean="0">
                <a:solidFill>
                  <a:srgbClr val="FFFFFF"/>
                </a:solidFill>
                <a:ea typeface="ＭＳ 明朝" charset="0"/>
                <a:cs typeface="ＭＳ 明朝" charset="0"/>
              </a:rPr>
              <a:t>Z PTTK </a:t>
            </a:r>
            <a:r>
              <a:rPr lang="cs-CZ" sz="2000" b="1" dirty="0" err="1" smtClean="0">
                <a:solidFill>
                  <a:srgbClr val="FFFFFF"/>
                </a:solidFill>
                <a:ea typeface="ＭＳ 明朝" charset="0"/>
                <a:cs typeface="ＭＳ 明朝" charset="0"/>
              </a:rPr>
              <a:t>Skoczów</a:t>
            </a:r>
            <a:r>
              <a:rPr lang="cs-CZ" sz="2000" b="1" dirty="0" smtClean="0">
                <a:solidFill>
                  <a:srgbClr val="FFFFFF"/>
                </a:solidFill>
                <a:ea typeface="ＭＳ 明朝" charset="0"/>
                <a:cs typeface="ＭＳ 明朝" charset="0"/>
              </a:rPr>
              <a:t>, </a:t>
            </a:r>
            <a:r>
              <a:rPr lang="cs-CZ" sz="2000" b="1" dirty="0" err="1" smtClean="0">
                <a:solidFill>
                  <a:srgbClr val="FFFFFF"/>
                </a:solidFill>
                <a:ea typeface="ＭＳ 明朝" charset="0"/>
                <a:cs typeface="ＭＳ 明朝" charset="0"/>
              </a:rPr>
              <a:t>Cieszyn</a:t>
            </a:r>
            <a:r>
              <a:rPr lang="cs-CZ" sz="2000" b="1" dirty="0" smtClean="0">
                <a:solidFill>
                  <a:srgbClr val="FFFFFF"/>
                </a:solidFill>
                <a:ea typeface="ＭＳ 明朝" charset="0"/>
                <a:cs typeface="ＭＳ 明朝" charset="0"/>
              </a:rPr>
              <a:t>, </a:t>
            </a:r>
            <a:r>
              <a:rPr lang="cs-CZ" sz="2000" b="1" dirty="0" err="1" smtClean="0">
                <a:solidFill>
                  <a:srgbClr val="FFFFFF"/>
                </a:solidFill>
                <a:ea typeface="ＭＳ 明朝" charset="0"/>
                <a:cs typeface="ＭＳ 明朝" charset="0"/>
              </a:rPr>
              <a:t>Wisła</a:t>
            </a:r>
            <a:r>
              <a:rPr lang="cs-CZ" sz="2000" b="1" dirty="0" smtClean="0">
                <a:solidFill>
                  <a:srgbClr val="FFFFFF"/>
                </a:solidFill>
                <a:ea typeface="ＭＳ 明朝" charset="0"/>
                <a:cs typeface="ＭＳ 明朝" charset="0"/>
              </a:rPr>
              <a:t>.</a:t>
            </a:r>
            <a:endParaRPr lang="cs-CZ" sz="2000" b="1" dirty="0">
              <a:solidFill>
                <a:srgbClr val="FFFFFF"/>
              </a:solidFill>
              <a:ea typeface="ＭＳ 明朝" charset="0"/>
              <a:cs typeface="ＭＳ 明朝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994077"/>
            <a:ext cx="1363662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>
                <a:solidFill>
                  <a:srgbClr val="4F6228"/>
                </a:solidFill>
              </a:rPr>
              <a:t>cały </a:t>
            </a:r>
          </a:p>
          <a:p>
            <a:pPr algn="ctr" eaLnBrk="1" hangingPunct="1"/>
            <a:r>
              <a:rPr kumimoji="0" lang="pl-PL" b="1" dirty="0">
                <a:solidFill>
                  <a:srgbClr val="4F6228"/>
                </a:solidFill>
              </a:rPr>
              <a:t>semestr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pl-PL" sz="1400" b="1" dirty="0">
              <a:solidFill>
                <a:srgbClr val="4F6228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3103864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2" name="Prostokąt 1"/>
          <p:cNvSpPr/>
          <p:nvPr/>
        </p:nvSpPr>
        <p:spPr>
          <a:xfrm>
            <a:off x="3422650" y="5103674"/>
            <a:ext cx="33845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/>
              <a:buChar char="•"/>
              <a:defRPr/>
            </a:pPr>
            <a:r>
              <a:rPr lang="pl-PL" b="1" dirty="0" err="1">
                <a:solidFill>
                  <a:srgbClr val="FFFFFF"/>
                </a:solidFill>
                <a:latin typeface="Calibri"/>
                <a:ea typeface="MS Mincho"/>
                <a:cs typeface="Times New Roman"/>
              </a:rPr>
              <a:t>SORE</a:t>
            </a:r>
            <a:endParaRPr lang="pl-PL" b="1" dirty="0">
              <a:solidFill>
                <a:srgbClr val="FFFFFF"/>
              </a:solidFill>
              <a:latin typeface="Calibri"/>
              <a:ea typeface="MS Mincho"/>
              <a:cs typeface="Times New Roman"/>
            </a:endParaRPr>
          </a:p>
          <a:p>
            <a:pPr marL="342900" indent="-342900">
              <a:spcAft>
                <a:spcPts val="0"/>
              </a:spcAft>
              <a:buFont typeface="Arial"/>
              <a:buChar char="•"/>
              <a:defRPr/>
            </a:pPr>
            <a:r>
              <a:rPr lang="pl-PL" b="1" dirty="0">
                <a:solidFill>
                  <a:srgbClr val="FFFFFF"/>
                </a:solidFill>
                <a:latin typeface="Calibri"/>
                <a:ea typeface="MS Mincho"/>
                <a:cs typeface="Times New Roman"/>
              </a:rPr>
              <a:t>Komisja zdrowotna</a:t>
            </a:r>
            <a:r>
              <a:rPr lang="cs-CZ" b="1" dirty="0">
                <a:solidFill>
                  <a:srgbClr val="FFFFFF"/>
                </a:solidFill>
              </a:rPr>
              <a:t> </a:t>
            </a:r>
            <a:endParaRPr lang="pl-PL" b="1" dirty="0">
              <a:solidFill>
                <a:srgbClr val="FFFFFF"/>
              </a:solidFill>
            </a:endParaRPr>
          </a:p>
          <a:p>
            <a:pPr marL="342900" indent="-342900">
              <a:spcAft>
                <a:spcPts val="0"/>
              </a:spcAft>
              <a:buFont typeface="Arial"/>
              <a:buChar char="•"/>
              <a:defRPr/>
            </a:pPr>
            <a:r>
              <a:rPr lang="pl-PL" b="1" dirty="0">
                <a:solidFill>
                  <a:srgbClr val="FFFFFF"/>
                </a:solidFill>
                <a:latin typeface="Calibri"/>
                <a:ea typeface="MS Mincho"/>
                <a:cs typeface="Times New Roman"/>
              </a:rPr>
              <a:t>Komisja ewaluacji</a:t>
            </a:r>
            <a:r>
              <a:rPr lang="cs-CZ" b="1" dirty="0">
                <a:solidFill>
                  <a:srgbClr val="FFFFFF"/>
                </a:solidFill>
              </a:rPr>
              <a:t> </a:t>
            </a:r>
          </a:p>
          <a:p>
            <a:pPr marL="342900" indent="-342900">
              <a:spcAft>
                <a:spcPts val="0"/>
              </a:spcAft>
              <a:buFont typeface="Arial"/>
              <a:buChar char="•"/>
              <a:defRPr/>
            </a:pPr>
            <a:r>
              <a:rPr lang="cs-CZ" b="1" dirty="0">
                <a:solidFill>
                  <a:srgbClr val="FFFFFF"/>
                </a:solidFill>
              </a:rPr>
              <a:t>POSTAW NA SIEBIE</a:t>
            </a:r>
            <a:endParaRPr lang="pl-PL" b="1" dirty="0">
              <a:solidFill>
                <a:srgbClr val="FFFFFF"/>
              </a:solidFill>
            </a:endParaRPr>
          </a:p>
          <a:p>
            <a:pPr>
              <a:spcAft>
                <a:spcPts val="0"/>
              </a:spcAft>
              <a:defRPr/>
            </a:pPr>
            <a:endParaRPr lang="pl-PL" b="1" dirty="0">
              <a:solidFill>
                <a:srgbClr val="FFFFFF"/>
              </a:solidFill>
              <a:latin typeface="Calibri"/>
              <a:ea typeface="MS Mincho"/>
              <a:cs typeface="Times New Roman"/>
            </a:endParaRPr>
          </a:p>
          <a:p>
            <a:pPr>
              <a:spcAft>
                <a:spcPts val="0"/>
              </a:spcAft>
              <a:defRPr/>
            </a:pPr>
            <a:endParaRPr lang="pl-PL" b="1" dirty="0">
              <a:solidFill>
                <a:srgbClr val="FFFFFF"/>
              </a:solidFill>
              <a:latin typeface="Calibri"/>
              <a:ea typeface="MS Mincho"/>
              <a:cs typeface="Times New Roman"/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2316163" y="1517650"/>
            <a:ext cx="6827837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2400" b="1" dirty="0" smtClean="0">
                <a:solidFill>
                  <a:srgbClr val="FFFFFF"/>
                </a:solidFill>
              </a:rPr>
              <a:t>Oprawa plastyczna – Hieronim Szewczyk</a:t>
            </a:r>
            <a:endParaRPr lang="pl-PL" sz="2400" b="1" dirty="0">
              <a:solidFill>
                <a:srgbClr val="FFFFFF"/>
              </a:solidFill>
            </a:endParaRPr>
          </a:p>
        </p:txBody>
      </p:sp>
      <p:sp>
        <p:nvSpPr>
          <p:cNvPr id="5" name="PoleTekstowe 4"/>
          <p:cNvSpPr txBox="1"/>
          <p:nvPr/>
        </p:nvSpPr>
        <p:spPr>
          <a:xfrm>
            <a:off x="2316163" y="3003460"/>
            <a:ext cx="5911850" cy="150810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2400" b="1" dirty="0">
                <a:solidFill>
                  <a:srgbClr val="FFFFFF"/>
                </a:solidFill>
              </a:rPr>
              <a:t>ADMINISTRACJA </a:t>
            </a:r>
            <a:r>
              <a:rPr lang="pl-PL" sz="2400" b="1" dirty="0" smtClean="0">
                <a:solidFill>
                  <a:srgbClr val="FFFFFF"/>
                </a:solidFill>
              </a:rPr>
              <a:t>– SEKRETARIAT</a:t>
            </a:r>
          </a:p>
          <a:p>
            <a:pPr algn="ctr" eaLnBrk="1" hangingPunct="1"/>
            <a:endParaRPr lang="pl-PL" sz="2400" b="1" dirty="0" smtClean="0">
              <a:solidFill>
                <a:srgbClr val="FFFFFF"/>
              </a:solidFill>
            </a:endParaRPr>
          </a:p>
          <a:p>
            <a:pPr algn="ctr" eaLnBrk="1" hangingPunct="1"/>
            <a:r>
              <a:rPr lang="pl-PL" sz="4400" b="1" u="sng" dirty="0" smtClean="0">
                <a:solidFill>
                  <a:srgbClr val="FFFFFF"/>
                </a:solidFill>
              </a:rPr>
              <a:t>DZIĘKUJEMY!</a:t>
            </a:r>
            <a:endParaRPr lang="pl-PL" sz="4400" b="1" u="sng" dirty="0">
              <a:solidFill>
                <a:srgbClr val="FFFFFF"/>
              </a:solidFill>
            </a:endParaRPr>
          </a:p>
        </p:txBody>
      </p:sp>
      <p:sp>
        <p:nvSpPr>
          <p:cNvPr id="8" name="PoleTekstowe 2"/>
          <p:cNvSpPr txBox="1"/>
          <p:nvPr/>
        </p:nvSpPr>
        <p:spPr>
          <a:xfrm>
            <a:off x="2316163" y="825173"/>
            <a:ext cx="6827837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2400" b="1" dirty="0" smtClean="0">
                <a:solidFill>
                  <a:srgbClr val="FFFFFF"/>
                </a:solidFill>
              </a:rPr>
              <a:t>Oprawa muzyczna imprez – Gabrysia Targosz</a:t>
            </a:r>
            <a:endParaRPr lang="pl-PL" sz="2400" b="1" dirty="0">
              <a:solidFill>
                <a:srgbClr val="FFFFFF"/>
              </a:solidFill>
            </a:endParaRPr>
          </a:p>
        </p:txBody>
      </p:sp>
      <p:sp>
        <p:nvSpPr>
          <p:cNvPr id="9" name="PoleTekstowe 2"/>
          <p:cNvSpPr txBox="1"/>
          <p:nvPr/>
        </p:nvSpPr>
        <p:spPr>
          <a:xfrm>
            <a:off x="1842556" y="2271702"/>
            <a:ext cx="6827837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2400" b="1" dirty="0" err="1">
                <a:solidFill>
                  <a:srgbClr val="FFFFFF"/>
                </a:solidFill>
              </a:rPr>
              <a:t>HELPDESK</a:t>
            </a:r>
            <a:r>
              <a:rPr lang="pl-PL" sz="2400" b="1" dirty="0">
                <a:solidFill>
                  <a:srgbClr val="FFFFFF"/>
                </a:solidFill>
              </a:rPr>
              <a:t> </a:t>
            </a:r>
            <a:r>
              <a:rPr lang="pl-PL" sz="2400" b="1" dirty="0" smtClean="0">
                <a:solidFill>
                  <a:srgbClr val="FFFFFF"/>
                </a:solidFill>
              </a:rPr>
              <a:t>– Mariusz Mrózek</a:t>
            </a:r>
            <a:endParaRPr lang="pl-PL" sz="2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b="1" dirty="0">
                <a:solidFill>
                  <a:srgbClr val="4F6228"/>
                </a:solidFill>
                <a:latin typeface="+mn-lt"/>
                <a:ea typeface="+mn-ea"/>
                <a:cs typeface="+mn-cs"/>
              </a:rPr>
              <a:t>KONIEC!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smtClean="0">
                <a:solidFill>
                  <a:srgbClr val="4F6228"/>
                </a:solidFill>
              </a:rPr>
              <a:t>30 I 2015</a:t>
            </a:r>
            <a:endParaRPr kumimoji="0" lang="pl-PL" sz="1400" b="1" dirty="0">
              <a:solidFill>
                <a:srgbClr val="4F6228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93189" name="PoleTekstowe 3"/>
          <p:cNvSpPr txBox="1">
            <a:spLocks noChangeArrowheads="1"/>
          </p:cNvSpPr>
          <p:nvPr/>
        </p:nvSpPr>
        <p:spPr bwMode="auto">
          <a:xfrm>
            <a:off x="2540000" y="2382887"/>
            <a:ext cx="62357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2000" dirty="0">
                <a:solidFill>
                  <a:srgbClr val="FFFFFF"/>
                </a:solidFill>
              </a:rPr>
              <a:t>Wykorzystano „wycinki</a:t>
            </a:r>
            <a:r>
              <a:rPr lang="ja-JP" altLang="pl-PL" sz="2000" dirty="0">
                <a:solidFill>
                  <a:srgbClr val="FFFFFF"/>
                </a:solidFill>
              </a:rPr>
              <a:t>”</a:t>
            </a:r>
            <a:r>
              <a:rPr lang="pl-PL" sz="2000" dirty="0">
                <a:solidFill>
                  <a:srgbClr val="FFFFFF"/>
                </a:solidFill>
              </a:rPr>
              <a:t> </a:t>
            </a:r>
            <a:r>
              <a:rPr lang="pl-PL" sz="2000" dirty="0" smtClean="0">
                <a:solidFill>
                  <a:srgbClr val="FFFFFF"/>
                </a:solidFill>
              </a:rPr>
              <a:t>prasowe i informacje</a:t>
            </a:r>
            <a:endParaRPr lang="pl-PL" sz="2000" dirty="0">
              <a:solidFill>
                <a:srgbClr val="FFFFFF"/>
              </a:solidFill>
            </a:endParaRPr>
          </a:p>
          <a:p>
            <a:pPr algn="ctr" eaLnBrk="1" hangingPunct="1"/>
            <a:r>
              <a:rPr lang="pl-PL" sz="2000" dirty="0">
                <a:solidFill>
                  <a:srgbClr val="FFFFFF"/>
                </a:solidFill>
              </a:rPr>
              <a:t>z portalu </a:t>
            </a:r>
            <a:r>
              <a:rPr lang="pl-PL" sz="2000" dirty="0">
                <a:hlinkClick r:id="rId2"/>
              </a:rPr>
              <a:t>http://www.ox.pl</a:t>
            </a:r>
            <a:r>
              <a:rPr lang="pl-PL" sz="2000" dirty="0">
                <a:solidFill>
                  <a:srgbClr val="FFFFFF"/>
                </a:solidFill>
              </a:rPr>
              <a:t>,</a:t>
            </a:r>
            <a:r>
              <a:rPr lang="pl-PL" sz="2000" dirty="0"/>
              <a:t> </a:t>
            </a:r>
            <a:r>
              <a:rPr lang="pl-PL" sz="2000" dirty="0">
                <a:hlinkClick r:id="rId3"/>
              </a:rPr>
              <a:t>http://gazetacodzienna.pl</a:t>
            </a:r>
            <a:r>
              <a:rPr lang="pl-PL" sz="2000" dirty="0">
                <a:solidFill>
                  <a:srgbClr val="FFFFFF"/>
                </a:solidFill>
              </a:rPr>
              <a:t>,</a:t>
            </a:r>
            <a:r>
              <a:rPr lang="pl-PL" sz="2000" dirty="0"/>
              <a:t> </a:t>
            </a:r>
            <a:r>
              <a:rPr lang="pl-PL" sz="2000" u="sng" dirty="0">
                <a:hlinkClick r:id="rId4"/>
              </a:rPr>
              <a:t>http://gwiazdkacieszynska.pl/strona-diamentowa_osemka_smialkow_przybywa.html</a:t>
            </a:r>
            <a:endParaRPr lang="pl-PL" sz="2000" u="sng" dirty="0"/>
          </a:p>
          <a:p>
            <a:pPr algn="ctr" eaLnBrk="1" hangingPunct="1"/>
            <a:r>
              <a:rPr lang="pl-PL" sz="2000" dirty="0" smtClean="0">
                <a:hlinkClick r:id="rId5"/>
              </a:rPr>
              <a:t>www.um.skoczow.pl</a:t>
            </a:r>
            <a:r>
              <a:rPr lang="pl-PL" sz="2000" dirty="0">
                <a:solidFill>
                  <a:srgbClr val="FFFFFF"/>
                </a:solidFill>
              </a:rPr>
              <a:t>, </a:t>
            </a:r>
            <a:r>
              <a:rPr lang="pl-PL" sz="2000" dirty="0" smtClean="0">
                <a:hlinkClick r:id="rId6"/>
              </a:rPr>
              <a:t>www.google.pl</a:t>
            </a:r>
            <a:r>
              <a:rPr lang="pl-PL" sz="2000" dirty="0" smtClean="0">
                <a:solidFill>
                  <a:srgbClr val="FFFFFF"/>
                </a:solidFill>
              </a:rPr>
              <a:t>,</a:t>
            </a:r>
            <a:r>
              <a:rPr lang="pl-PL" sz="2000" dirty="0" smtClean="0"/>
              <a:t> </a:t>
            </a:r>
            <a:r>
              <a:rPr lang="pl-PL" sz="2000" u="sng" dirty="0" smtClean="0">
                <a:hlinkClick r:id="rId7"/>
              </a:rPr>
              <a:t>http:</a:t>
            </a:r>
            <a:r>
              <a:rPr lang="pl-PL" sz="2000" u="sng" dirty="0">
                <a:hlinkClick r:id="rId7"/>
              </a:rPr>
              <a:t>//halocieszyn.pl/</a:t>
            </a:r>
            <a:r>
              <a:rPr lang="pl-PL" sz="2000" dirty="0" smtClean="0"/>
              <a:t> </a:t>
            </a:r>
            <a:r>
              <a:rPr lang="pl-PL" sz="2000" dirty="0" smtClean="0">
                <a:solidFill>
                  <a:schemeClr val="bg1"/>
                </a:solidFill>
              </a:rPr>
              <a:t>oraz ze </a:t>
            </a:r>
            <a:r>
              <a:rPr lang="pl-PL" sz="2000" dirty="0">
                <a:solidFill>
                  <a:schemeClr val="bg1"/>
                </a:solidFill>
              </a:rPr>
              <a:t>strony szkoły </a:t>
            </a:r>
            <a:endParaRPr lang="pl-PL" sz="2000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pl-PL" sz="2000" dirty="0" smtClean="0">
                <a:solidFill>
                  <a:schemeClr val="bg1"/>
                </a:solidFill>
                <a:hlinkClick r:id="rId8"/>
              </a:rPr>
              <a:t>http</a:t>
            </a:r>
            <a:r>
              <a:rPr lang="pl-PL" sz="2000" dirty="0">
                <a:solidFill>
                  <a:schemeClr val="bg1"/>
                </a:solidFill>
                <a:hlinkClick r:id="rId8"/>
              </a:rPr>
              <a:t>://zs1skoczow.edupage.org</a:t>
            </a:r>
            <a:r>
              <a:rPr lang="pl-PL" sz="2000" dirty="0" smtClean="0">
                <a:solidFill>
                  <a:schemeClr val="bg1"/>
                </a:solidFill>
                <a:hlinkClick r:id="rId8"/>
              </a:rPr>
              <a:t>/</a:t>
            </a:r>
            <a:r>
              <a:rPr lang="pl-PL" sz="2000" dirty="0" smtClean="0">
                <a:solidFill>
                  <a:schemeClr val="bg1"/>
                </a:solidFill>
              </a:rPr>
              <a:t>;</a:t>
            </a:r>
          </a:p>
          <a:p>
            <a:pPr algn="ctr" eaLnBrk="1" hangingPunct="1"/>
            <a:r>
              <a:rPr lang="pl-PL" sz="2000" dirty="0" smtClean="0">
                <a:solidFill>
                  <a:srgbClr val="FFFFFF"/>
                </a:solidFill>
              </a:rPr>
              <a:t>zdjęcia – nauczycieli</a:t>
            </a:r>
            <a:r>
              <a:rPr lang="pl-PL" sz="2000" dirty="0">
                <a:solidFill>
                  <a:srgbClr val="FFFFFF"/>
                </a:solidFill>
              </a:rPr>
              <a:t>, </a:t>
            </a:r>
          </a:p>
          <a:p>
            <a:pPr algn="ctr" eaLnBrk="1" hangingPunct="1"/>
            <a:r>
              <a:rPr lang="pl-PL" sz="2000" dirty="0" smtClean="0">
                <a:solidFill>
                  <a:srgbClr val="FFFFFF"/>
                </a:solidFill>
              </a:rPr>
              <a:t>fotoreporterów </a:t>
            </a:r>
            <a:r>
              <a:rPr lang="pl-PL" sz="2000" dirty="0">
                <a:solidFill>
                  <a:srgbClr val="FFFFFF"/>
                </a:solidFill>
              </a:rPr>
              <a:t>z ww. stron internetowych. </a:t>
            </a:r>
          </a:p>
        </p:txBody>
      </p:sp>
      <p:sp>
        <p:nvSpPr>
          <p:cNvPr id="93190" name="PoleTekstowe 8"/>
          <p:cNvSpPr txBox="1">
            <a:spLocks noChangeArrowheads="1"/>
          </p:cNvSpPr>
          <p:nvPr/>
        </p:nvSpPr>
        <p:spPr bwMode="auto">
          <a:xfrm>
            <a:off x="3791379" y="6005513"/>
            <a:ext cx="3103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pl-PL" sz="1400" dirty="0">
                <a:solidFill>
                  <a:schemeClr val="bg1"/>
                </a:solidFill>
              </a:rPr>
              <a:t>Opracowała Bogna Sikorowska-Gęborek</a:t>
            </a:r>
          </a:p>
        </p:txBody>
      </p:sp>
      <p:sp>
        <p:nvSpPr>
          <p:cNvPr id="93191" name="PoleTekstowe 9"/>
          <p:cNvSpPr txBox="1">
            <a:spLocks noChangeArrowheads="1"/>
          </p:cNvSpPr>
          <p:nvPr/>
        </p:nvSpPr>
        <p:spPr bwMode="auto">
          <a:xfrm>
            <a:off x="2540000" y="463030"/>
            <a:ext cx="58515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2400" dirty="0" smtClean="0">
                <a:solidFill>
                  <a:srgbClr val="FFFFFF"/>
                </a:solidFill>
              </a:rPr>
              <a:t>Wybór najważniejszych wydarzeń z życia szkoły oparto </a:t>
            </a:r>
            <a:r>
              <a:rPr lang="pl-PL" sz="2400" dirty="0">
                <a:solidFill>
                  <a:srgbClr val="FFFFFF"/>
                </a:solidFill>
              </a:rPr>
              <a:t>na </a:t>
            </a:r>
            <a:r>
              <a:rPr lang="pl-PL" sz="2400" dirty="0" smtClean="0">
                <a:solidFill>
                  <a:srgbClr val="FFFFFF"/>
                </a:solidFill>
              </a:rPr>
              <a:t>informacjach ze strony internetowej szkoły, przygotowanych przez </a:t>
            </a:r>
          </a:p>
          <a:p>
            <a:pPr algn="ctr" eaLnBrk="1" hangingPunct="1"/>
            <a:r>
              <a:rPr lang="pl-PL" sz="2400" dirty="0" smtClean="0">
                <a:solidFill>
                  <a:srgbClr val="FFFFFF"/>
                </a:solidFill>
              </a:rPr>
              <a:t>p. Barbarę Bojdę-Wojnar.</a:t>
            </a:r>
            <a:endParaRPr lang="pl-PL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pl-PL" b="1" dirty="0">
              <a:solidFill>
                <a:srgbClr val="4F622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pl-PL" sz="1400" b="1" dirty="0">
              <a:solidFill>
                <a:srgbClr val="4F6228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rgbClr val="EBF1DE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sp>
        <p:nvSpPr>
          <p:cNvPr id="94213" name="PoleTekstowe 3"/>
          <p:cNvSpPr txBox="1">
            <a:spLocks noChangeArrowheads="1"/>
          </p:cNvSpPr>
          <p:nvPr/>
        </p:nvSpPr>
        <p:spPr bwMode="auto">
          <a:xfrm>
            <a:off x="3141663" y="2957513"/>
            <a:ext cx="4699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3600" b="1">
                <a:solidFill>
                  <a:srgbClr val="FFFFFF"/>
                </a:solidFill>
              </a:rPr>
              <a:t>DZIĘKUJĘ ZA UWAGĘ </a:t>
            </a:r>
            <a:r>
              <a:rPr lang="pl-PL" sz="3600" b="1">
                <a:solidFill>
                  <a:srgbClr val="FFFFFF"/>
                </a:solidFill>
                <a:sym typeface="Wingdings" charset="0"/>
              </a:rPr>
              <a:t></a:t>
            </a:r>
            <a:endParaRPr lang="pl-PL" sz="36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>
                <a:solidFill>
                  <a:schemeClr val="accent3">
                    <a:lumMod val="50000"/>
                  </a:schemeClr>
                </a:solidFill>
              </a:rPr>
              <a:t>18 </a:t>
            </a:r>
          </a:p>
          <a:p>
            <a:pPr algn="ctr" eaLnBrk="1" hangingPunct="1"/>
            <a:r>
              <a:rPr kumimoji="0" lang="pl-PL" b="1" dirty="0">
                <a:solidFill>
                  <a:schemeClr val="accent3">
                    <a:lumMod val="50000"/>
                  </a:schemeClr>
                </a:solidFill>
              </a:rPr>
              <a:t>września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1400" b="1" dirty="0" smtClean="0">
                <a:solidFill>
                  <a:schemeClr val="accent3">
                    <a:lumMod val="50000"/>
                  </a:schemeClr>
                </a:solidFill>
              </a:rPr>
              <a:t>Koncert, balet, akcja charytatywna</a:t>
            </a:r>
            <a:endParaRPr kumimoji="0" lang="pl-PL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100" name="PoleTekstowe 12"/>
          <p:cNvSpPr txBox="1">
            <a:spLocks noChangeArrowheads="1"/>
          </p:cNvSpPr>
          <p:nvPr/>
        </p:nvSpPr>
        <p:spPr bwMode="auto">
          <a:xfrm>
            <a:off x="2501900" y="2981325"/>
            <a:ext cx="6313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endParaRPr kumimoji="0" lang="pl-PL"/>
          </a:p>
        </p:txBody>
      </p:sp>
      <p:sp useBgFill="1">
        <p:nvSpPr>
          <p:cNvPr id="14" name="PoleTekstowe 13"/>
          <p:cNvSpPr txBox="1"/>
          <p:nvPr/>
        </p:nvSpPr>
        <p:spPr>
          <a:xfrm>
            <a:off x="2207139" y="379578"/>
            <a:ext cx="6294438" cy="1141413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sz="3200" b="1" dirty="0">
                <a:solidFill>
                  <a:schemeClr val="bg1"/>
                </a:solidFill>
              </a:rPr>
              <a:t>DAJMY DZIECIOM UŚMIECH </a:t>
            </a:r>
            <a:endParaRPr kumimoji="0" lang="pl-PL" sz="3200" b="1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kumimoji="0" lang="pl-PL" sz="3200" b="1" dirty="0" smtClean="0">
                <a:solidFill>
                  <a:schemeClr val="bg1"/>
                </a:solidFill>
              </a:rPr>
              <a:t>- </a:t>
            </a:r>
            <a:r>
              <a:rPr kumimoji="0" lang="pl-PL" sz="3200" b="1" dirty="0">
                <a:solidFill>
                  <a:schemeClr val="bg1"/>
                </a:solidFill>
              </a:rPr>
              <a:t>DLA UKRAINY</a:t>
            </a:r>
          </a:p>
        </p:txBody>
      </p:sp>
      <p:sp useBgFill="1">
        <p:nvSpPr>
          <p:cNvPr id="17" name="PoleTekstowe 16"/>
          <p:cNvSpPr txBox="1"/>
          <p:nvPr/>
        </p:nvSpPr>
        <p:spPr>
          <a:xfrm>
            <a:off x="7367827" y="1884617"/>
            <a:ext cx="1670345" cy="4256088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2000" b="1" dirty="0">
                <a:solidFill>
                  <a:srgbClr val="FFFFFF"/>
                </a:solidFill>
                <a:ea typeface="ＭＳ 明朝" charset="0"/>
                <a:cs typeface="Times New Roman" charset="0"/>
              </a:rPr>
              <a:t>18 września 2014 gościliśmy Teatr Tańca „Kwieciste Gwiazdy</a:t>
            </a:r>
            <a:r>
              <a:rPr lang="pl-PL" sz="2000" b="1" dirty="0" smtClean="0">
                <a:solidFill>
                  <a:srgbClr val="FFFFFF"/>
                </a:solidFill>
                <a:ea typeface="ＭＳ 明朝" charset="0"/>
                <a:cs typeface="Times New Roman" charset="0"/>
              </a:rPr>
              <a:t>”</a:t>
            </a:r>
          </a:p>
          <a:p>
            <a:pPr algn="ctr" eaLnBrk="1" hangingPunct="1"/>
            <a:r>
              <a:rPr lang="pl-PL" sz="2000" b="1" dirty="0" smtClean="0">
                <a:solidFill>
                  <a:srgbClr val="FFFFFF"/>
                </a:solidFill>
                <a:ea typeface="ＭＳ 明朝" charset="0"/>
                <a:cs typeface="Times New Roman" charset="0"/>
              </a:rPr>
              <a:t> </a:t>
            </a:r>
            <a:r>
              <a:rPr lang="pl-PL" sz="2000" b="1" dirty="0">
                <a:solidFill>
                  <a:srgbClr val="FFFFFF"/>
                </a:solidFill>
                <a:ea typeface="ＭＳ 明朝" charset="0"/>
                <a:cs typeface="Times New Roman" charset="0"/>
              </a:rPr>
              <a:t>z Ukrainy</a:t>
            </a:r>
            <a:r>
              <a:rPr lang="pl-PL" sz="2000" b="1" dirty="0" smtClean="0">
                <a:solidFill>
                  <a:srgbClr val="FFFFFF"/>
                </a:solidFill>
                <a:ea typeface="ＭＳ 明朝" charset="0"/>
                <a:cs typeface="Times New Roman" charset="0"/>
              </a:rPr>
              <a:t>.</a:t>
            </a:r>
          </a:p>
          <a:p>
            <a:pPr algn="ctr" eaLnBrk="1" hangingPunct="1"/>
            <a:endParaRPr kumimoji="0" lang="pl-PL" sz="2400" b="1" dirty="0">
              <a:solidFill>
                <a:srgbClr val="FFFFFF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0A032239-4C2B-F347-8FC2-F6207D489370}" type="slidenum">
              <a:rPr kumimoji="0" lang="pl-PL">
                <a:solidFill>
                  <a:srgbClr val="B9CDE5"/>
                </a:solidFill>
              </a:rPr>
              <a:pPr eaLnBrk="1" hangingPunct="1"/>
              <a:t>7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ZS nr 1 Skoczów </a:t>
            </a:r>
            <a:r>
              <a:rPr lang="pl-PL" sz="1400" b="1" dirty="0" smtClean="0">
                <a:solidFill>
                  <a:srgbClr val="4F6228"/>
                </a:solidFill>
              </a:rPr>
              <a:t>2014/2015</a:t>
            </a:r>
            <a:endParaRPr lang="pl-PL" sz="1400" b="1" dirty="0">
              <a:solidFill>
                <a:srgbClr val="4F6228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rgbClr val="4F6228"/>
                </a:solidFill>
              </a:rPr>
              <a:t>semestr I</a:t>
            </a:r>
          </a:p>
        </p:txBody>
      </p:sp>
      <p:pic>
        <p:nvPicPr>
          <p:cNvPr id="2" name="Obraz 1" descr="Zrzut ekranu 2015-01-14 o 12.36.1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408" y="2076092"/>
            <a:ext cx="5160688" cy="4064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>
                <a:solidFill>
                  <a:srgbClr val="4F6228"/>
                </a:solidFill>
              </a:rPr>
              <a:t>we</a:t>
            </a:r>
          </a:p>
          <a:p>
            <a:pPr algn="ctr" eaLnBrk="1" hangingPunct="1"/>
            <a:r>
              <a:rPr kumimoji="0" lang="pl-PL" b="1" dirty="0">
                <a:solidFill>
                  <a:srgbClr val="4F6228"/>
                </a:solidFill>
              </a:rPr>
              <a:t>wrześniu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Zdrowie</a:t>
            </a:r>
            <a:endParaRPr kumimoji="0" lang="pl-PL" sz="1400" b="1" dirty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24" name="PoleTekstowe 12"/>
          <p:cNvSpPr txBox="1">
            <a:spLocks noChangeArrowheads="1"/>
          </p:cNvSpPr>
          <p:nvPr/>
        </p:nvSpPr>
        <p:spPr bwMode="auto">
          <a:xfrm>
            <a:off x="2501900" y="2922588"/>
            <a:ext cx="6313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endParaRPr kumimoji="0" lang="pl-PL"/>
          </a:p>
        </p:txBody>
      </p:sp>
      <p:sp useBgFill="1">
        <p:nvSpPr>
          <p:cNvPr id="14" name="PoleTekstowe 13"/>
          <p:cNvSpPr txBox="1"/>
          <p:nvPr/>
        </p:nvSpPr>
        <p:spPr>
          <a:xfrm>
            <a:off x="2436813" y="312738"/>
            <a:ext cx="6294437" cy="554037"/>
          </a:xfrm>
          <a:prstGeom prst="rect">
            <a:avLst/>
          </a:prstGeom>
          <a:effectLst/>
        </p:spPr>
        <p:txBody>
          <a:bodyPr anchor="ctr">
            <a:normAutofit fontScale="85000" lnSpcReduction="10000"/>
          </a:bodyPr>
          <a:lstStyle/>
          <a:p>
            <a:pPr algn="ctr">
              <a:defRPr/>
            </a:pPr>
            <a:r>
              <a:rPr lang="pl-PL" sz="3200" b="1" dirty="0">
                <a:solidFill>
                  <a:srgbClr val="FFFFFF"/>
                </a:solidFill>
                <a:latin typeface="Calibri"/>
                <a:ea typeface="ＭＳ 明朝"/>
                <a:cs typeface="Times New Roman"/>
              </a:rPr>
              <a:t>MLEKO W SZKOLE oraz OWOCE W SZKOLE</a:t>
            </a:r>
            <a:endParaRPr lang="cs-CZ" sz="3200" b="1" dirty="0">
              <a:solidFill>
                <a:srgbClr val="FFFFFF"/>
              </a:solidFill>
            </a:endParaRPr>
          </a:p>
        </p:txBody>
      </p:sp>
      <p:sp useBgFill="1">
        <p:nvSpPr>
          <p:cNvPr id="17" name="PoleTekstowe 16"/>
          <p:cNvSpPr txBox="1"/>
          <p:nvPr/>
        </p:nvSpPr>
        <p:spPr>
          <a:xfrm>
            <a:off x="2235200" y="5035550"/>
            <a:ext cx="6580188" cy="1431925"/>
          </a:xfrm>
          <a:prstGeom prst="rect">
            <a:avLst/>
          </a:prstGeom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2100" b="1" dirty="0">
                <a:solidFill>
                  <a:srgbClr val="FFFFFF"/>
                </a:solidFill>
                <a:ea typeface="ＭＳ 明朝" charset="0"/>
                <a:cs typeface="Times New Roman" charset="0"/>
              </a:rPr>
              <a:t>Także w tym roku szkolnym SP uczestniczy w akcjach Agencji Rynku Rolnego.</a:t>
            </a:r>
          </a:p>
          <a:p>
            <a:pPr algn="ctr" eaLnBrk="1" hangingPunct="1"/>
            <a:endParaRPr kumimoji="0" lang="pl-PL" sz="2100" b="1" dirty="0">
              <a:solidFill>
                <a:srgbClr val="FFFFFF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7262B37C-D4F8-AC4F-9A98-C572F59D5E01}" type="slidenum">
              <a:rPr kumimoji="0" lang="pl-PL">
                <a:solidFill>
                  <a:srgbClr val="B9CDE5"/>
                </a:solidFill>
              </a:rPr>
              <a:pPr eaLnBrk="1" hangingPunct="1"/>
              <a:t>8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ZS nr 1 Skoczów </a:t>
            </a:r>
            <a:r>
              <a:rPr lang="pl-PL" sz="1400" b="1" dirty="0" smtClean="0">
                <a:solidFill>
                  <a:schemeClr val="accent3">
                    <a:lumMod val="50000"/>
                  </a:schemeClr>
                </a:solidFill>
              </a:rPr>
              <a:t>2014/15</a:t>
            </a:r>
            <a:endParaRPr lang="pl-PL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semestr I</a:t>
            </a:r>
          </a:p>
        </p:txBody>
      </p:sp>
      <p:pic>
        <p:nvPicPr>
          <p:cNvPr id="5" name="Obraz 4" descr="AR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5563" y="3603625"/>
            <a:ext cx="2778125" cy="10128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 descr="Zrzut ekranu 2014-01-31 o 22.25.0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0950" y="1233488"/>
            <a:ext cx="4538663" cy="197643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 descr="Zrzut ekranu 2014-01-31 o 22.25.59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1375" y="2608263"/>
            <a:ext cx="2894013" cy="221138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35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>
            <a:spLocks noChangeArrowheads="1"/>
          </p:cNvSpPr>
          <p:nvPr/>
        </p:nvSpPr>
        <p:spPr bwMode="auto">
          <a:xfrm>
            <a:off x="541338" y="871538"/>
            <a:ext cx="1363662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kumimoji="0" lang="pl-PL" b="1" dirty="0">
                <a:solidFill>
                  <a:srgbClr val="4F6228"/>
                </a:solidFill>
              </a:rPr>
              <a:t>we</a:t>
            </a:r>
          </a:p>
          <a:p>
            <a:pPr algn="ctr" eaLnBrk="1" hangingPunct="1"/>
            <a:r>
              <a:rPr kumimoji="0" lang="pl-PL" b="1" dirty="0">
                <a:solidFill>
                  <a:srgbClr val="4F6228"/>
                </a:solidFill>
              </a:rPr>
              <a:t>wrześniu</a:t>
            </a:r>
          </a:p>
        </p:txBody>
      </p:sp>
      <p:sp>
        <p:nvSpPr>
          <p:cNvPr id="11" name="PoleTekstowe 10"/>
          <p:cNvSpPr txBox="1">
            <a:spLocks noChangeArrowheads="1"/>
          </p:cNvSpPr>
          <p:nvPr/>
        </p:nvSpPr>
        <p:spPr bwMode="auto">
          <a:xfrm>
            <a:off x="541338" y="5035550"/>
            <a:ext cx="1363662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14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biblioteka</a:t>
            </a:r>
            <a:endParaRPr kumimoji="0" lang="pl-PL" sz="1400" b="1" dirty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24" name="PoleTekstowe 12"/>
          <p:cNvSpPr txBox="1">
            <a:spLocks noChangeArrowheads="1"/>
          </p:cNvSpPr>
          <p:nvPr/>
        </p:nvSpPr>
        <p:spPr bwMode="auto">
          <a:xfrm>
            <a:off x="2501900" y="2922588"/>
            <a:ext cx="6313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endParaRPr kumimoji="0" lang="pl-PL"/>
          </a:p>
        </p:txBody>
      </p:sp>
      <p:sp useBgFill="1">
        <p:nvSpPr>
          <p:cNvPr id="14" name="PoleTekstowe 13"/>
          <p:cNvSpPr txBox="1"/>
          <p:nvPr/>
        </p:nvSpPr>
        <p:spPr>
          <a:xfrm>
            <a:off x="2436813" y="312738"/>
            <a:ext cx="6294437" cy="554037"/>
          </a:xfrm>
          <a:prstGeom prst="rect">
            <a:avLst/>
          </a:prstGeom>
          <a:effectLst/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endParaRPr lang="cs-CZ" sz="3200" b="1" dirty="0">
              <a:solidFill>
                <a:srgbClr val="FFFFFF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7262B37C-D4F8-AC4F-9A98-C572F59D5E01}" type="slidenum">
              <a:rPr kumimoji="0" lang="pl-PL">
                <a:solidFill>
                  <a:srgbClr val="B9CDE5"/>
                </a:solidFill>
              </a:rPr>
              <a:pPr eaLnBrk="1" hangingPunct="1"/>
              <a:t>9</a:t>
            </a:fld>
            <a:endParaRPr kumimoji="0" lang="pl-PL">
              <a:solidFill>
                <a:srgbClr val="B9CDE5"/>
              </a:solidFill>
            </a:endParaRPr>
          </a:p>
        </p:txBody>
      </p:sp>
      <p:sp>
        <p:nvSpPr>
          <p:cNvPr id="13" name="PoleTekstowe 12"/>
          <p:cNvSpPr txBox="1">
            <a:spLocks noChangeArrowheads="1"/>
          </p:cNvSpPr>
          <p:nvPr/>
        </p:nvSpPr>
        <p:spPr bwMode="auto">
          <a:xfrm>
            <a:off x="541338" y="2981325"/>
            <a:ext cx="1363662" cy="622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ZS nr 1 Skoczów </a:t>
            </a:r>
            <a:r>
              <a:rPr lang="pl-PL" sz="1400" b="1" dirty="0" smtClean="0">
                <a:solidFill>
                  <a:schemeClr val="accent3">
                    <a:lumMod val="50000"/>
                  </a:schemeClr>
                </a:solidFill>
              </a:rPr>
              <a:t>2014/15</a:t>
            </a:r>
            <a:endParaRPr lang="pl-PL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semestr I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3219758" y="475163"/>
            <a:ext cx="4878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</a:rPr>
              <a:t>Pierwszaki i  "Nasz elementarz"</a:t>
            </a:r>
          </a:p>
        </p:txBody>
      </p:sp>
      <p:pic>
        <p:nvPicPr>
          <p:cNvPr id="3" name="Obraz 2" descr="Zrzut ekranu 2015-01-14 o 12.37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7090" y="1238226"/>
            <a:ext cx="4099079" cy="5118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3853</TotalTime>
  <Words>3841</Words>
  <Application>Microsoft Office PowerPoint</Application>
  <PresentationFormat>Pokaz na ekranie (4:3)</PresentationFormat>
  <Paragraphs>756</Paragraphs>
  <Slides>66</Slides>
  <Notes>16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66</vt:i4>
      </vt:variant>
    </vt:vector>
  </HeadingPairs>
  <TitlesOfParts>
    <vt:vector size="75" baseType="lpstr">
      <vt:lpstr>MS Mincho</vt:lpstr>
      <vt:lpstr>MS Mincho</vt:lpstr>
      <vt:lpstr>Arial</vt:lpstr>
      <vt:lpstr>Calibri</vt:lpstr>
      <vt:lpstr>Garamond</vt:lpstr>
      <vt:lpstr>Helvetica</vt:lpstr>
      <vt:lpstr>Times New Roman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Bogna Sikorowska</dc:creator>
  <cp:lastModifiedBy>Mariusz Mrózek</cp:lastModifiedBy>
  <cp:revision>397</cp:revision>
  <cp:lastPrinted>2014-01-31T21:07:12Z</cp:lastPrinted>
  <dcterms:created xsi:type="dcterms:W3CDTF">2014-01-28T11:07:06Z</dcterms:created>
  <dcterms:modified xsi:type="dcterms:W3CDTF">2015-02-23T13:50:27Z</dcterms:modified>
</cp:coreProperties>
</file>