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</p:sldMasterIdLst>
  <p:sldIdLst>
    <p:sldId id="257" r:id="rId2"/>
    <p:sldId id="262" r:id="rId3"/>
    <p:sldId id="258" r:id="rId4"/>
    <p:sldId id="261" r:id="rId5"/>
    <p:sldId id="259" r:id="rId6"/>
    <p:sldId id="260" r:id="rId7"/>
    <p:sldId id="264" r:id="rId8"/>
    <p:sldId id="277" r:id="rId9"/>
    <p:sldId id="265" r:id="rId10"/>
    <p:sldId id="266" r:id="rId11"/>
    <p:sldId id="287" r:id="rId12"/>
    <p:sldId id="276" r:id="rId13"/>
    <p:sldId id="269" r:id="rId14"/>
    <p:sldId id="270" r:id="rId15"/>
    <p:sldId id="278" r:id="rId16"/>
    <p:sldId id="271" r:id="rId17"/>
    <p:sldId id="263" r:id="rId18"/>
    <p:sldId id="268" r:id="rId19"/>
    <p:sldId id="272" r:id="rId20"/>
    <p:sldId id="267" r:id="rId21"/>
    <p:sldId id="280" r:id="rId22"/>
    <p:sldId id="273" r:id="rId23"/>
    <p:sldId id="281" r:id="rId24"/>
    <p:sldId id="274" r:id="rId25"/>
    <p:sldId id="282" r:id="rId26"/>
    <p:sldId id="284" r:id="rId27"/>
    <p:sldId id="286" r:id="rId28"/>
    <p:sldId id="275" r:id="rId29"/>
    <p:sldId id="279" r:id="rId30"/>
    <p:sldId id="285" r:id="rId31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  <p:embeddedFont>
      <p:font typeface="Wingdings 2" panose="05020102010507070707" pitchFamily="18" charset="2"/>
      <p:regular r:id="rId40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44" autoAdjust="0"/>
    <p:restoredTop sz="94662" autoAdjust="0"/>
  </p:normalViewPr>
  <p:slideViewPr>
    <p:cSldViewPr>
      <p:cViewPr varScale="1">
        <p:scale>
          <a:sx n="70" d="100"/>
          <a:sy n="70" d="100"/>
        </p:scale>
        <p:origin x="116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FCD4035-6685-490E-BF61-070D33BD523F}" type="datetimeFigureOut">
              <a:rPr lang="pl-PL" smtClean="0"/>
              <a:t>2017-06-23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13760C98-2B3C-4542-B9F8-1705BAE8AC8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D4035-6685-490E-BF61-070D33BD523F}" type="datetimeFigureOut">
              <a:rPr lang="pl-PL" smtClean="0"/>
              <a:t>2017-06-23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60C98-2B3C-4542-B9F8-1705BAE8AC8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D4035-6685-490E-BF61-070D33BD523F}" type="datetimeFigureOut">
              <a:rPr lang="pl-PL" smtClean="0"/>
              <a:t>2017-06-23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60C98-2B3C-4542-B9F8-1705BAE8AC8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FCD4035-6685-490E-BF61-070D33BD523F}" type="datetimeFigureOut">
              <a:rPr lang="pl-PL" smtClean="0"/>
              <a:t>2017-06-23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60C98-2B3C-4542-B9F8-1705BAE8AC8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FCD4035-6685-490E-BF61-070D33BD523F}" type="datetimeFigureOut">
              <a:rPr lang="pl-PL" smtClean="0"/>
              <a:t>2017-06-23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13760C98-2B3C-4542-B9F8-1705BAE8AC80}" type="slidenum">
              <a:rPr lang="pl-PL" smtClean="0"/>
              <a:t>‹#›</a:t>
            </a:fld>
            <a:endParaRPr lang="pl-PL"/>
          </a:p>
        </p:txBody>
      </p:sp>
      <p:cxnSp>
        <p:nvCxnSpPr>
          <p:cNvPr id="11" name="Łącznik prostoliniowy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oliniowy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FCD4035-6685-490E-BF61-070D33BD523F}" type="datetimeFigureOut">
              <a:rPr lang="pl-PL" smtClean="0"/>
              <a:t>2017-06-23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3760C98-2B3C-4542-B9F8-1705BAE8AC8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FCD4035-6685-490E-BF61-070D33BD523F}" type="datetimeFigureOut">
              <a:rPr lang="pl-PL" smtClean="0"/>
              <a:t>2017-06-23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13760C98-2B3C-4542-B9F8-1705BAE8AC80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D4035-6685-490E-BF61-070D33BD523F}" type="datetimeFigureOut">
              <a:rPr lang="pl-PL" smtClean="0"/>
              <a:t>2017-06-23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60C98-2B3C-4542-B9F8-1705BAE8AC8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FCD4035-6685-490E-BF61-070D33BD523F}" type="datetimeFigureOut">
              <a:rPr lang="pl-PL" smtClean="0"/>
              <a:t>2017-06-23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3760C98-2B3C-4542-B9F8-1705BAE8AC8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FCD4035-6685-490E-BF61-070D33BD523F}" type="datetimeFigureOut">
              <a:rPr lang="pl-PL" smtClean="0"/>
              <a:t>2017-06-23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13760C98-2B3C-4542-B9F8-1705BAE8AC80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FCD4035-6685-490E-BF61-070D33BD523F}" type="datetimeFigureOut">
              <a:rPr lang="pl-PL" smtClean="0"/>
              <a:t>2017-06-23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13760C98-2B3C-4542-B9F8-1705BAE8AC80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Łącznik prostoliniowy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oliniowy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FCD4035-6685-490E-BF61-070D33BD523F}" type="datetimeFigureOut">
              <a:rPr lang="pl-PL" smtClean="0"/>
              <a:t>2017-06-23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13760C98-2B3C-4542-B9F8-1705BAE8AC80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slide" Target="slide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.xml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slide" Target="slide2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475656" y="1268760"/>
            <a:ext cx="67687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tx1">
                    <a:lumMod val="95000"/>
                  </a:schemeClr>
                </a:solidFill>
              </a:rPr>
              <a:t>Innowacja pedagogiczna </a:t>
            </a:r>
          </a:p>
          <a:p>
            <a:pPr algn="ctr"/>
            <a:r>
              <a:rPr lang="pl-PL" sz="2400" b="1" dirty="0" smtClean="0">
                <a:solidFill>
                  <a:schemeClr val="tx1">
                    <a:lumMod val="95000"/>
                  </a:schemeClr>
                </a:solidFill>
              </a:rPr>
              <a:t>„Mistrzowie Kodowania” </a:t>
            </a:r>
            <a:br>
              <a:rPr lang="pl-PL" sz="24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pl-PL" sz="2400" b="1" dirty="0" smtClean="0">
                <a:solidFill>
                  <a:schemeClr val="tx1">
                    <a:lumMod val="95000"/>
                  </a:schemeClr>
                </a:solidFill>
              </a:rPr>
              <a:t>w ramach pilotażowego wdrożenia programowania  w edukacji formalnej </a:t>
            </a:r>
            <a:br>
              <a:rPr lang="pl-PL" sz="24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pl-PL" sz="2400" b="1" dirty="0" smtClean="0">
                <a:solidFill>
                  <a:schemeClr val="tx1">
                    <a:lumMod val="95000"/>
                  </a:schemeClr>
                </a:solidFill>
              </a:rPr>
              <a:t>w Zespole Szkół nr 1 w Skoczowie.</a:t>
            </a:r>
            <a:br>
              <a:rPr lang="pl-PL" sz="24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pl-PL" sz="2400" b="1" dirty="0" smtClean="0">
                <a:solidFill>
                  <a:schemeClr val="tx1">
                    <a:lumMod val="95000"/>
                  </a:schemeClr>
                </a:solidFill>
              </a:rPr>
              <a:t>Gimnazjum nr 1 </a:t>
            </a:r>
            <a:br>
              <a:rPr lang="pl-PL" sz="24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pl-PL" sz="2400" b="1" dirty="0" smtClean="0">
                <a:solidFill>
                  <a:schemeClr val="tx1">
                    <a:lumMod val="95000"/>
                  </a:schemeClr>
                </a:solidFill>
              </a:rPr>
              <a:t>w Skoczowie</a:t>
            </a:r>
            <a:endParaRPr lang="pl-PL" sz="24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295636" y="4025918"/>
            <a:ext cx="7128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Wybrane skrypty w innowacji oparte zostały na projekcie „Mistrzowie kodowania” </a:t>
            </a:r>
            <a:r>
              <a:rPr lang="pl-PL" dirty="0"/>
              <a:t>zgodnie otwartą licencją Creative </a:t>
            </a:r>
            <a:r>
              <a:rPr lang="pl-PL" dirty="0" err="1"/>
              <a:t>Commons</a:t>
            </a:r>
            <a:r>
              <a:rPr lang="pl-PL" dirty="0"/>
              <a:t>: </a:t>
            </a:r>
          </a:p>
          <a:p>
            <a:r>
              <a:rPr lang="pl-PL" b="1" dirty="0"/>
              <a:t>CC BY-SA 3.0 PL</a:t>
            </a:r>
          </a:p>
          <a:p>
            <a:r>
              <a:rPr lang="pl-PL" dirty="0"/>
              <a:t>(https://creativecommons.org/licenses/by-sa/3.0/pl/)</a:t>
            </a: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647564" y="585974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mgr inż. Mariusz Mrózek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2056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1986" y="116632"/>
            <a:ext cx="8557427" cy="1399032"/>
          </a:xfrm>
        </p:spPr>
        <p:txBody>
          <a:bodyPr>
            <a:normAutofit/>
          </a:bodyPr>
          <a:lstStyle/>
          <a:p>
            <a:r>
              <a:rPr lang="pl-PL" sz="3600" dirty="0" smtClean="0"/>
              <a:t>Zrealizowane projekty i programy</a:t>
            </a:r>
            <a:endParaRPr lang="pl-PL" sz="36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5436096" y="2132856"/>
            <a:ext cx="33711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Wybrane problemy algorytmiczne i wykonane skrypty:</a:t>
            </a:r>
          </a:p>
          <a:p>
            <a:pPr marL="285750" indent="-285750">
              <a:buFontTx/>
              <a:buChar char="-"/>
            </a:pPr>
            <a:r>
              <a:rPr lang="pl-PL" sz="1600" dirty="0" smtClean="0"/>
              <a:t>pobranie liczby i zapisania jej do zmiennej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w</a:t>
            </a:r>
            <a:r>
              <a:rPr lang="pl-PL" sz="1600" dirty="0" smtClean="0"/>
              <a:t>ykonanie operacji mnożenia dwóch zmiennych i zapisanie wyniku</a:t>
            </a:r>
          </a:p>
          <a:p>
            <a:pPr marL="285750" indent="-285750">
              <a:buFontTx/>
              <a:buChar char="-"/>
            </a:pPr>
            <a:r>
              <a:rPr lang="pl-PL" sz="1600" dirty="0" smtClean="0"/>
              <a:t>Zmiana wyglądu/kostiumu duszka w wyniku działania klawisza „spacja”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0" y="2132856"/>
            <a:ext cx="4693699" cy="391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680712" y="1052736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n/>
                <a:solidFill>
                  <a:srgbClr val="FFC000"/>
                </a:solidFill>
              </a:rPr>
              <a:t>Mnożenie</a:t>
            </a:r>
            <a:r>
              <a:rPr lang="pl-PL" dirty="0" smtClean="0">
                <a:solidFill>
                  <a:srgbClr val="FFC000"/>
                </a:solidFill>
              </a:rPr>
              <a:t> </a:t>
            </a:r>
            <a:r>
              <a:rPr lang="pl-PL" b="1" dirty="0">
                <a:ln/>
                <a:solidFill>
                  <a:srgbClr val="FFC000"/>
                </a:solidFill>
              </a:rPr>
              <a:t>dwóch pobranych liczb</a:t>
            </a:r>
          </a:p>
        </p:txBody>
      </p:sp>
      <p:sp>
        <p:nvSpPr>
          <p:cNvPr id="6" name="Przycisk akcji: Strona główna 5">
            <a:hlinkClick r:id="rId3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zycisk akcji: Do przodu lub Następny 7">
            <a:hlinkClick r:id="" action="ppaction://hlinkshowjump?jump=nextslide" highlightClick="1"/>
          </p:cNvPr>
          <p:cNvSpPr/>
          <p:nvPr/>
        </p:nvSpPr>
        <p:spPr>
          <a:xfrm>
            <a:off x="8100392" y="476672"/>
            <a:ext cx="720080" cy="648072"/>
          </a:xfrm>
          <a:prstGeom prst="actionButtonForwardNext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20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1986" y="116632"/>
            <a:ext cx="8557427" cy="1399032"/>
          </a:xfrm>
        </p:spPr>
        <p:txBody>
          <a:bodyPr>
            <a:normAutofit/>
          </a:bodyPr>
          <a:lstStyle/>
          <a:p>
            <a:r>
              <a:rPr lang="pl-PL" sz="3600" dirty="0" smtClean="0"/>
              <a:t>Zrealizowane projekty i programy</a:t>
            </a:r>
            <a:endParaRPr lang="pl-PL" sz="36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80712" y="1052736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n/>
                <a:solidFill>
                  <a:srgbClr val="FFC000"/>
                </a:solidFill>
              </a:rPr>
              <a:t>Mnożenie</a:t>
            </a:r>
            <a:r>
              <a:rPr lang="pl-PL" dirty="0" smtClean="0">
                <a:solidFill>
                  <a:srgbClr val="FFC000"/>
                </a:solidFill>
              </a:rPr>
              <a:t> </a:t>
            </a:r>
            <a:r>
              <a:rPr lang="pl-PL" b="1" dirty="0">
                <a:ln/>
                <a:solidFill>
                  <a:srgbClr val="FFC000"/>
                </a:solidFill>
              </a:rPr>
              <a:t>dwóch pobranych liczb</a:t>
            </a:r>
          </a:p>
        </p:txBody>
      </p:sp>
      <p:pic>
        <p:nvPicPr>
          <p:cNvPr id="3" name="Automatyczne mnożen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989" y="2049511"/>
            <a:ext cx="7439363" cy="418464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80712" y="149685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n/>
              </a:rPr>
              <a:t>Film – (po kliknięciu)</a:t>
            </a:r>
            <a:endParaRPr lang="pl-PL" b="1" dirty="0">
              <a:ln/>
            </a:endParaRPr>
          </a:p>
        </p:txBody>
      </p:sp>
      <p:sp>
        <p:nvSpPr>
          <p:cNvPr id="9" name="Przycisk akcji: Strona główna 8">
            <a:hlinkClick r:id="rId5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zycisk akcji: Do przodu lub Następny 9">
            <a:hlinkClick r:id="" action="ppaction://hlinkshowjump?jump=nextslide" highlightClick="1"/>
          </p:cNvPr>
          <p:cNvSpPr/>
          <p:nvPr/>
        </p:nvSpPr>
        <p:spPr>
          <a:xfrm>
            <a:off x="8100392" y="476672"/>
            <a:ext cx="720080" cy="648072"/>
          </a:xfrm>
          <a:prstGeom prst="actionButtonForwardNext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1259632" y="642771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program i film wykonał Paweł </a:t>
            </a:r>
            <a:r>
              <a:rPr lang="pl-PL" dirty="0" err="1" smtClean="0"/>
              <a:t>Langer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2030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460851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40" y="3068960"/>
            <a:ext cx="4716577" cy="3537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rzycisk akcji: Strona główna 4">
            <a:hlinkClick r:id="rId4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Do przodu lub Następny 5">
            <a:hlinkClick r:id="" action="ppaction://hlinkshowjump?jump=nextslide" highlightClick="1"/>
          </p:cNvPr>
          <p:cNvSpPr/>
          <p:nvPr/>
        </p:nvSpPr>
        <p:spPr>
          <a:xfrm>
            <a:off x="8100392" y="476672"/>
            <a:ext cx="720080" cy="648072"/>
          </a:xfrm>
          <a:prstGeom prst="actionButtonForwardNext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605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Zrealizowane projekty i programy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971600" y="1666526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n/>
                <a:solidFill>
                  <a:srgbClr val="FFC000"/>
                </a:solidFill>
              </a:rPr>
              <a:t>Interaktywna kartka świąteczna</a:t>
            </a:r>
            <a:endParaRPr lang="pl-PL" b="1" dirty="0">
              <a:ln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99" y="3140968"/>
            <a:ext cx="2457782" cy="3096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98075"/>
            <a:ext cx="2647242" cy="3076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84984"/>
            <a:ext cx="2664296" cy="3099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Przycisk akcji: Strona główna 6">
            <a:hlinkClick r:id="rId5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zycisk akcji: Do przodu lub Następny 7">
            <a:hlinkClick r:id="" action="ppaction://hlinkshowjump?jump=nextslide" highlightClick="1"/>
          </p:cNvPr>
          <p:cNvSpPr/>
          <p:nvPr/>
        </p:nvSpPr>
        <p:spPr>
          <a:xfrm>
            <a:off x="8100392" y="476672"/>
            <a:ext cx="720080" cy="648072"/>
          </a:xfrm>
          <a:prstGeom prst="actionButtonForwardNext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517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0" t="7960" r="5847" b="7002"/>
          <a:stretch/>
        </p:blipFill>
        <p:spPr bwMode="auto">
          <a:xfrm>
            <a:off x="3563888" y="3839272"/>
            <a:ext cx="2361063" cy="2988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Zrealizowane projekty i programy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993563" y="1524787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n/>
                <a:solidFill>
                  <a:srgbClr val="FFC000"/>
                </a:solidFill>
              </a:rPr>
              <a:t>Interaktywna kartka świąteczna</a:t>
            </a:r>
            <a:endParaRPr lang="pl-PL" b="1" dirty="0">
              <a:ln/>
              <a:solidFill>
                <a:srgbClr val="FFC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7820"/>
            <a:ext cx="4030410" cy="1952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pole tekstowe 5"/>
          <p:cNvSpPr txBox="1"/>
          <p:nvPr/>
        </p:nvSpPr>
        <p:spPr>
          <a:xfrm>
            <a:off x="6010892" y="1773154"/>
            <a:ext cx="31223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Wybrane problemy algorytmiczne i wykonane skrypty:</a:t>
            </a:r>
          </a:p>
          <a:p>
            <a:endParaRPr lang="pl-PL" sz="1600" dirty="0" smtClean="0"/>
          </a:p>
          <a:p>
            <a:pPr marL="285750" indent="-285750">
              <a:buFontTx/>
              <a:buChar char="-"/>
            </a:pPr>
            <a:r>
              <a:rPr lang="pl-PL" sz="1600" dirty="0" smtClean="0"/>
              <a:t>Animacja płatków śniegu z elementami losowania współrzędnych</a:t>
            </a:r>
          </a:p>
          <a:p>
            <a:endParaRPr lang="pl-PL" sz="1600" dirty="0" smtClean="0"/>
          </a:p>
          <a:p>
            <a:pPr marL="285750" indent="-285750">
              <a:buFontTx/>
              <a:buChar char="-"/>
            </a:pPr>
            <a:r>
              <a:rPr lang="pl-PL" sz="1600" dirty="0" smtClean="0"/>
              <a:t>Wykorzystanie polecenia „nadaj komunikat” – kliknięcie na prezent powoduje wysłanie komunikatu „życzenia”  wyświetlenie życzeń świątecznych przez bohatera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5"/>
          <a:stretch/>
        </p:blipFill>
        <p:spPr bwMode="auto">
          <a:xfrm>
            <a:off x="325567" y="4343478"/>
            <a:ext cx="2936248" cy="2484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Przycisk akcji: Strona główna 7">
            <a:hlinkClick r:id="rId5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zycisk akcji: Do przodu lub Następny 8">
            <a:hlinkClick r:id="" action="ppaction://hlinkshowjump?jump=nextslide" highlightClick="1"/>
          </p:cNvPr>
          <p:cNvSpPr/>
          <p:nvPr/>
        </p:nvSpPr>
        <p:spPr>
          <a:xfrm>
            <a:off x="8100392" y="476672"/>
            <a:ext cx="720080" cy="648072"/>
          </a:xfrm>
          <a:prstGeom prst="actionButtonForwardNext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521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3960440" cy="297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104" y="3233738"/>
            <a:ext cx="4139952" cy="3104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rzycisk akcji: Strona główna 4">
            <a:hlinkClick r:id="rId4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Do przodu lub Następny 5">
            <a:hlinkClick r:id="" action="ppaction://hlinkshowjump?jump=nextslide" highlightClick="1"/>
          </p:cNvPr>
          <p:cNvSpPr/>
          <p:nvPr/>
        </p:nvSpPr>
        <p:spPr>
          <a:xfrm>
            <a:off x="8100392" y="476672"/>
            <a:ext cx="720080" cy="648072"/>
          </a:xfrm>
          <a:prstGeom prst="actionButtonForwardNext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841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Zrealizowane projekty i programy</a:t>
            </a:r>
            <a:endParaRPr lang="pl-PL" dirty="0"/>
          </a:p>
        </p:txBody>
      </p:sp>
      <p:pic>
        <p:nvPicPr>
          <p:cNvPr id="4" name="la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512" r="14242"/>
          <a:stretch/>
        </p:blipFill>
        <p:spPr>
          <a:xfrm>
            <a:off x="337975" y="2549664"/>
            <a:ext cx="3480077" cy="270957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6"/>
          <a:stretch/>
        </p:blipFill>
        <p:spPr>
          <a:xfrm>
            <a:off x="3491880" y="3645024"/>
            <a:ext cx="5364088" cy="2732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971600" y="162880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n/>
                <a:solidFill>
                  <a:srgbClr val="FFC000"/>
                </a:solidFill>
              </a:rPr>
              <a:t>Labirynt</a:t>
            </a:r>
            <a:endParaRPr lang="pl-PL" b="1" dirty="0">
              <a:ln/>
              <a:solidFill>
                <a:srgbClr val="FFC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4355976" y="1622599"/>
            <a:ext cx="44165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solidFill>
                  <a:srgbClr val="FFC000"/>
                </a:solidFill>
              </a:rPr>
              <a:t>Cel gry/programu</a:t>
            </a:r>
          </a:p>
          <a:p>
            <a:pPr marL="171450" indent="-171450">
              <a:buFontTx/>
              <a:buChar char="-"/>
            </a:pPr>
            <a:r>
              <a:rPr lang="pl-PL" sz="1200" dirty="0"/>
              <a:t>s</a:t>
            </a:r>
            <a:r>
              <a:rPr lang="pl-PL" sz="1200" dirty="0" smtClean="0"/>
              <a:t>terowanie bohaterem za pomocą klawiszy klawiatury po kolorach labiryntu</a:t>
            </a:r>
          </a:p>
          <a:p>
            <a:pPr marL="171450" indent="-171450">
              <a:buFontTx/>
              <a:buChar char="-"/>
            </a:pPr>
            <a:r>
              <a:rPr lang="pl-PL" sz="1200" dirty="0"/>
              <a:t>z</a:t>
            </a:r>
            <a:r>
              <a:rPr lang="pl-PL" sz="1200" dirty="0" smtClean="0"/>
              <a:t>bieranie wybranych elementów na kolejnych planszach</a:t>
            </a:r>
          </a:p>
          <a:p>
            <a:pPr marL="171450" indent="-171450">
              <a:buFontTx/>
              <a:buChar char="-"/>
            </a:pPr>
            <a:r>
              <a:rPr lang="pl-PL" sz="1200" dirty="0" smtClean="0"/>
              <a:t>Unikania pułapek i duszków „</a:t>
            </a:r>
            <a:r>
              <a:rPr lang="pl-PL" sz="1200" dirty="0" err="1" smtClean="0"/>
              <a:t>przeszkadzajek</a:t>
            </a:r>
            <a:r>
              <a:rPr lang="pl-PL" sz="1200" dirty="0" smtClean="0"/>
              <a:t>”</a:t>
            </a:r>
          </a:p>
          <a:p>
            <a:pPr marL="171450" indent="-171450">
              <a:buFontTx/>
              <a:buChar char="-"/>
            </a:pPr>
            <a:r>
              <a:rPr lang="pl-PL" sz="1200" dirty="0"/>
              <a:t>z</a:t>
            </a:r>
            <a:r>
              <a:rPr lang="pl-PL" sz="1200" dirty="0" smtClean="0"/>
              <a:t>mieszczenie się w czasie przejścia kolejnej planszy</a:t>
            </a:r>
          </a:p>
          <a:p>
            <a:pPr marL="171450" indent="-171450">
              <a:buFontTx/>
              <a:buChar char="-"/>
            </a:pPr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37975" y="2180332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n/>
              </a:rPr>
              <a:t>Film – (po kliknięciu)</a:t>
            </a:r>
            <a:endParaRPr lang="pl-PL" b="1" dirty="0">
              <a:ln/>
            </a:endParaRPr>
          </a:p>
        </p:txBody>
      </p:sp>
      <p:sp>
        <p:nvSpPr>
          <p:cNvPr id="10" name="Przycisk akcji: Strona główna 9">
            <a:hlinkClick r:id="rId6" action="ppaction://hlinksldjump" highlightClick="1"/>
          </p:cNvPr>
          <p:cNvSpPr/>
          <p:nvPr/>
        </p:nvSpPr>
        <p:spPr>
          <a:xfrm>
            <a:off x="8252792" y="63177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zycisk akcji: Do przodu lub Następny 10">
            <a:hlinkClick r:id="" action="ppaction://hlinkshowjump?jump=nextslide" highlightClick="1"/>
          </p:cNvPr>
          <p:cNvSpPr/>
          <p:nvPr/>
        </p:nvSpPr>
        <p:spPr>
          <a:xfrm>
            <a:off x="8100392" y="476672"/>
            <a:ext cx="720080" cy="648072"/>
          </a:xfrm>
          <a:prstGeom prst="actionButtonForwardNext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337975" y="5598699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program i film wykonał Paweł </a:t>
            </a:r>
            <a:r>
              <a:rPr lang="pl-PL" dirty="0" err="1" smtClean="0"/>
              <a:t>Langer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433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Zrealizowane projekty i programy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971600" y="1666526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n/>
                <a:solidFill>
                  <a:srgbClr val="FFC000"/>
                </a:solidFill>
              </a:rPr>
              <a:t>Labirynt</a:t>
            </a:r>
            <a:endParaRPr lang="pl-PL" b="1" dirty="0">
              <a:ln/>
              <a:solidFill>
                <a:srgbClr val="FFC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30" y="2276872"/>
            <a:ext cx="7745140" cy="404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zycisk akcji: Strona główna 4">
            <a:hlinkClick r:id="rId3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Do przodu lub Następny 5">
            <a:hlinkClick r:id="" action="ppaction://hlinkshowjump?jump=nextslide" highlightClick="1"/>
          </p:cNvPr>
          <p:cNvSpPr/>
          <p:nvPr/>
        </p:nvSpPr>
        <p:spPr>
          <a:xfrm>
            <a:off x="8100392" y="476672"/>
            <a:ext cx="720080" cy="648072"/>
          </a:xfrm>
          <a:prstGeom prst="actionButtonForwardNext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521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Zrealizowane projekty i programy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971600" y="1666526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n/>
                <a:solidFill>
                  <a:srgbClr val="FFC000"/>
                </a:solidFill>
              </a:rPr>
              <a:t>Labirynt</a:t>
            </a:r>
            <a:endParaRPr lang="pl-PL" b="1" dirty="0">
              <a:ln/>
              <a:solidFill>
                <a:srgbClr val="FFC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99592" y="2289544"/>
            <a:ext cx="721196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Wybrane problemy algorytmiczne i wykonane skrypty:</a:t>
            </a:r>
          </a:p>
          <a:p>
            <a:endParaRPr lang="pl-PL" sz="1600" b="1" dirty="0" smtClean="0"/>
          </a:p>
          <a:p>
            <a:pPr marL="285750" indent="-285750">
              <a:buFontTx/>
              <a:buChar char="-"/>
            </a:pPr>
            <a:r>
              <a:rPr lang="pl-PL" sz="1600" dirty="0"/>
              <a:t>s</a:t>
            </a:r>
            <a:r>
              <a:rPr lang="pl-PL" sz="1600" dirty="0" smtClean="0"/>
              <a:t>terowanie obiektem wybranymi klawiszami klawiatury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i</a:t>
            </a:r>
            <a:r>
              <a:rPr lang="pl-PL" sz="1600" dirty="0" smtClean="0"/>
              <a:t>nstrukcje warunkowe powodujące że duszek „odbija się” od niedozwolonego koloru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i</a:t>
            </a:r>
            <a:r>
              <a:rPr lang="pl-PL" sz="1600" dirty="0" smtClean="0"/>
              <a:t>nstrukcje warunkowe powodujące wczytanie kolejnej planszy </a:t>
            </a:r>
            <a:br>
              <a:rPr lang="pl-PL" sz="1600" dirty="0" smtClean="0"/>
            </a:br>
            <a:r>
              <a:rPr lang="pl-PL" sz="1600" dirty="0" smtClean="0"/>
              <a:t>i zmianę współrzędnych bohatera duszka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i</a:t>
            </a:r>
            <a:r>
              <a:rPr lang="pl-PL" sz="1600" dirty="0" smtClean="0"/>
              <a:t>nstrukcja odbijająca duszka od krawędzi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z</a:t>
            </a:r>
            <a:r>
              <a:rPr lang="pl-PL" sz="1600" dirty="0" smtClean="0"/>
              <a:t>mienne – „czas”, „wynik”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o</a:t>
            </a:r>
            <a:r>
              <a:rPr lang="pl-PL" sz="1600" dirty="0" smtClean="0"/>
              <a:t>mówienie algorytmu i zastosowanie skryptu odliczającego czas oraz liczącego zdobyte punkty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d</a:t>
            </a:r>
            <a:r>
              <a:rPr lang="pl-PL" sz="1600" dirty="0" smtClean="0"/>
              <a:t>uszki „</a:t>
            </a:r>
            <a:r>
              <a:rPr lang="pl-PL" sz="1600" dirty="0" err="1" smtClean="0"/>
              <a:t>zbierajki</a:t>
            </a:r>
            <a:r>
              <a:rPr lang="pl-PL" sz="1600" dirty="0" smtClean="0"/>
              <a:t>”  - te których dotknięcie powoduje dodawanie punktów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d</a:t>
            </a:r>
            <a:r>
              <a:rPr lang="pl-PL" sz="1600" dirty="0" smtClean="0"/>
              <a:t>uszki „</a:t>
            </a:r>
            <a:r>
              <a:rPr lang="pl-PL" sz="1600" dirty="0" err="1" smtClean="0"/>
              <a:t>przeszkadzajki</a:t>
            </a:r>
            <a:r>
              <a:rPr lang="pl-PL" sz="1600" dirty="0" smtClean="0"/>
              <a:t>” – te których dotknięcie powoduje powrót duszka na początek planszy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i</a:t>
            </a:r>
            <a:r>
              <a:rPr lang="pl-PL" sz="1600" dirty="0" smtClean="0"/>
              <a:t>nne dodatkowe duszki – np. klucze</a:t>
            </a:r>
          </a:p>
          <a:p>
            <a:pPr marL="285750" indent="-285750">
              <a:buFontTx/>
              <a:buChar char="-"/>
            </a:pPr>
            <a:endParaRPr lang="pl-PL" b="1" dirty="0" smtClean="0">
              <a:solidFill>
                <a:srgbClr val="FFFF00"/>
              </a:solidFill>
            </a:endParaRPr>
          </a:p>
        </p:txBody>
      </p:sp>
      <p:sp>
        <p:nvSpPr>
          <p:cNvPr id="5" name="Przycisk akcji: Strona główna 4">
            <a:hlinkClick r:id="rId2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Do przodu lub Następny 5">
            <a:hlinkClick r:id="" action="ppaction://hlinkshowjump?jump=nextslide" highlightClick="1"/>
          </p:cNvPr>
          <p:cNvSpPr/>
          <p:nvPr/>
        </p:nvSpPr>
        <p:spPr>
          <a:xfrm>
            <a:off x="8100392" y="476672"/>
            <a:ext cx="720080" cy="648072"/>
          </a:xfrm>
          <a:prstGeom prst="actionButtonForwardNext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223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81" y="476672"/>
            <a:ext cx="3672408" cy="2754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71" y="3665289"/>
            <a:ext cx="3816424" cy="2862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705984"/>
            <a:ext cx="3707904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rzycisk akcji: Strona główna 4">
            <a:hlinkClick r:id="rId5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Do przodu lub Następny 5">
            <a:hlinkClick r:id="" action="ppaction://hlinkshowjump?jump=nextslide" highlightClick="1"/>
          </p:cNvPr>
          <p:cNvSpPr/>
          <p:nvPr/>
        </p:nvSpPr>
        <p:spPr>
          <a:xfrm>
            <a:off x="8100392" y="476672"/>
            <a:ext cx="720080" cy="648072"/>
          </a:xfrm>
          <a:prstGeom prst="actionButtonForwardNext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595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chemat blokowy: decyzja 4">
            <a:hlinkClick r:id="rId2" action="ppaction://hlinksldjump"/>
          </p:cNvPr>
          <p:cNvSpPr/>
          <p:nvPr/>
        </p:nvSpPr>
        <p:spPr>
          <a:xfrm>
            <a:off x="1403648" y="3725513"/>
            <a:ext cx="2808312" cy="1358887"/>
          </a:xfrm>
          <a:prstGeom prst="flowChartDecisi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 smtClean="0"/>
              <a:t>Uczestnicy</a:t>
            </a:r>
            <a:endParaRPr lang="pl-PL" b="1" dirty="0"/>
          </a:p>
        </p:txBody>
      </p:sp>
      <p:sp>
        <p:nvSpPr>
          <p:cNvPr id="6" name="Schemat blokowy: decyzja 5">
            <a:hlinkClick r:id="rId3" action="ppaction://hlinksldjump"/>
          </p:cNvPr>
          <p:cNvSpPr/>
          <p:nvPr/>
        </p:nvSpPr>
        <p:spPr>
          <a:xfrm>
            <a:off x="3203848" y="2167590"/>
            <a:ext cx="2592288" cy="1224136"/>
          </a:xfrm>
          <a:prstGeom prst="flowChartDecisi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 smtClean="0"/>
              <a:t>Cele</a:t>
            </a:r>
            <a:endParaRPr lang="pl-PL" b="1" dirty="0"/>
          </a:p>
        </p:txBody>
      </p:sp>
      <p:sp>
        <p:nvSpPr>
          <p:cNvPr id="7" name="Schemat blokowy: decyzja 6">
            <a:hlinkClick r:id="rId4" action="ppaction://hlinksldjump"/>
          </p:cNvPr>
          <p:cNvSpPr/>
          <p:nvPr/>
        </p:nvSpPr>
        <p:spPr>
          <a:xfrm>
            <a:off x="4860032" y="3887593"/>
            <a:ext cx="2664296" cy="1196807"/>
          </a:xfrm>
          <a:prstGeom prst="flowChartDecis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 smtClean="0"/>
              <a:t>Projekty</a:t>
            </a:r>
            <a:endParaRPr lang="pl-PL" b="1" dirty="0"/>
          </a:p>
        </p:txBody>
      </p:sp>
      <p:sp>
        <p:nvSpPr>
          <p:cNvPr id="10" name="Prostokąt 9"/>
          <p:cNvSpPr/>
          <p:nvPr/>
        </p:nvSpPr>
        <p:spPr>
          <a:xfrm>
            <a:off x="3563888" y="692696"/>
            <a:ext cx="2125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MENU</a:t>
            </a:r>
            <a:endParaRPr lang="pl-PL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219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Zrealizowane projekty i programy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976117" y="1700808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Liczenie pól figur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30221"/>
            <a:ext cx="6659973" cy="374440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300192" y="1451570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solidFill>
                  <a:srgbClr val="FFC000"/>
                </a:solidFill>
              </a:rPr>
              <a:t>Cel gry/programu</a:t>
            </a:r>
          </a:p>
          <a:p>
            <a:pPr marL="171450" indent="-171450">
              <a:buFontTx/>
              <a:buChar char="-"/>
            </a:pPr>
            <a:r>
              <a:rPr lang="pl-PL" sz="1200" dirty="0" smtClean="0"/>
              <a:t>Liczenie pól i obwodów wybranych przez użytkownika figur</a:t>
            </a:r>
          </a:p>
          <a:p>
            <a:pPr marL="171450" indent="-171450">
              <a:buFontTx/>
              <a:buChar char="-"/>
            </a:pPr>
            <a:endParaRPr lang="pl-PL" sz="1200" dirty="0"/>
          </a:p>
        </p:txBody>
      </p:sp>
      <p:sp>
        <p:nvSpPr>
          <p:cNvPr id="6" name="Przycisk akcji: Strona główna 5">
            <a:hlinkClick r:id="rId3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zycisk akcji: Do przodu lub Następny 7">
            <a:hlinkClick r:id="" action="ppaction://hlinkshowjump?jump=nextslide" highlightClick="1"/>
          </p:cNvPr>
          <p:cNvSpPr/>
          <p:nvPr/>
        </p:nvSpPr>
        <p:spPr>
          <a:xfrm>
            <a:off x="8100392" y="476672"/>
            <a:ext cx="720080" cy="648072"/>
          </a:xfrm>
          <a:prstGeom prst="actionButtonForwardNext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19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Zrealizowane projekty i programy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02740" y="1770810"/>
            <a:ext cx="595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Liczenie pól figur – skrypty dla poszczególnych figur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2" y="2443259"/>
            <a:ext cx="4852488" cy="151183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76" y="4107490"/>
            <a:ext cx="4690864" cy="238452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645024"/>
            <a:ext cx="4583793" cy="2225971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992096" y="249895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Kwadrat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236296" y="3770424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Trójkąt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507284" y="6163094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Rąb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11" name="Przycisk akcji: Strona główna 10">
            <a:hlinkClick r:id="rId5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zycisk akcji: Do przodu lub Następny 11">
            <a:hlinkClick r:id="" action="ppaction://hlinkshowjump?jump=nextslide" highlightClick="1"/>
          </p:cNvPr>
          <p:cNvSpPr/>
          <p:nvPr/>
        </p:nvSpPr>
        <p:spPr>
          <a:xfrm>
            <a:off x="8100392" y="476672"/>
            <a:ext cx="720080" cy="648072"/>
          </a:xfrm>
          <a:prstGeom prst="actionButtonForwardNext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474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Zrealizowane projekty i programy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971600" y="1642491"/>
            <a:ext cx="268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Symulator rzutu kostką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66860"/>
            <a:ext cx="6804248" cy="382552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946251" y="2011823"/>
            <a:ext cx="4202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solidFill>
                  <a:srgbClr val="FFC000"/>
                </a:solidFill>
              </a:rPr>
              <a:t>Cel gry/programu</a:t>
            </a:r>
          </a:p>
          <a:p>
            <a:pPr marL="171450" indent="-171450">
              <a:buFontTx/>
              <a:buChar char="-"/>
            </a:pPr>
            <a:r>
              <a:rPr lang="pl-PL" sz="1200" dirty="0" smtClean="0"/>
              <a:t>Losowanie/symulacja rzutu kostką pojedynczą  i dwiema kostkami jednocześnie</a:t>
            </a:r>
          </a:p>
          <a:p>
            <a:pPr marL="171450" indent="-171450">
              <a:buFontTx/>
              <a:buChar char="-"/>
            </a:pPr>
            <a:endParaRPr lang="pl-PL" sz="1200" dirty="0"/>
          </a:p>
        </p:txBody>
      </p:sp>
      <p:sp>
        <p:nvSpPr>
          <p:cNvPr id="7" name="Przycisk akcji: Strona główna 6">
            <a:hlinkClick r:id="rId3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zycisk akcji: Do przodu lub Następny 7">
            <a:hlinkClick r:id="" action="ppaction://hlinkshowjump?jump=nextslide" highlightClick="1"/>
          </p:cNvPr>
          <p:cNvSpPr/>
          <p:nvPr/>
        </p:nvSpPr>
        <p:spPr>
          <a:xfrm>
            <a:off x="8100392" y="476672"/>
            <a:ext cx="720080" cy="648072"/>
          </a:xfrm>
          <a:prstGeom prst="actionButtonForwardNext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457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Zrealizowane projekty i programy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19" y="3429000"/>
            <a:ext cx="5220072" cy="293485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07" y="2518145"/>
            <a:ext cx="3748404" cy="4016147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238419" y="6079743"/>
            <a:ext cx="4491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i="1" dirty="0" smtClean="0">
                <a:solidFill>
                  <a:srgbClr val="FF0000"/>
                </a:solidFill>
              </a:rPr>
              <a:t>Animacja i losowanie dla jednej kostki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6932437" y="4157356"/>
            <a:ext cx="1948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smtClean="0">
                <a:solidFill>
                  <a:srgbClr val="FF0000"/>
                </a:solidFill>
              </a:rPr>
              <a:t>Animacja i losowanie </a:t>
            </a:r>
            <a:br>
              <a:rPr lang="pl-PL" b="1" i="1" dirty="0" smtClean="0">
                <a:solidFill>
                  <a:srgbClr val="FF0000"/>
                </a:solidFill>
              </a:rPr>
            </a:br>
            <a:r>
              <a:rPr lang="pl-PL" b="1" i="1" dirty="0" smtClean="0">
                <a:solidFill>
                  <a:srgbClr val="FF0000"/>
                </a:solidFill>
              </a:rPr>
              <a:t>dla dwóch kostek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971600" y="1538337"/>
            <a:ext cx="268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Symulator rzutu kostką</a:t>
            </a: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62455" y="1910583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b="1" dirty="0"/>
              <a:t>Wybrane problemy algorytmiczne </a:t>
            </a:r>
            <a:r>
              <a:rPr lang="pl-PL" sz="1600" b="1" dirty="0" smtClean="0"/>
              <a:t/>
            </a:r>
            <a:br>
              <a:rPr lang="pl-PL" sz="1600" b="1" dirty="0" smtClean="0"/>
            </a:br>
            <a:r>
              <a:rPr lang="pl-PL" sz="1600" b="1" dirty="0" smtClean="0"/>
              <a:t>i </a:t>
            </a:r>
            <a:r>
              <a:rPr lang="pl-PL" sz="1600" b="1" dirty="0"/>
              <a:t>wykonane skrypty</a:t>
            </a:r>
            <a:r>
              <a:rPr lang="pl-PL" sz="1600" b="1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pl-PL" sz="1600" dirty="0" smtClean="0"/>
              <a:t>zastosowanie bloku losowania</a:t>
            </a:r>
          </a:p>
          <a:p>
            <a:pPr marL="285750" indent="-285750">
              <a:buFontTx/>
              <a:buChar char="-"/>
            </a:pPr>
            <a:r>
              <a:rPr lang="pl-PL" sz="1600" dirty="0" smtClean="0"/>
              <a:t>zastosowanie funkcji nadaj wiadomość</a:t>
            </a:r>
          </a:p>
          <a:p>
            <a:pPr marL="285750" indent="-285750">
              <a:buFontTx/>
              <a:buChar char="-"/>
            </a:pPr>
            <a:r>
              <a:rPr lang="pl-PL" sz="1600" dirty="0" smtClean="0"/>
              <a:t>funkcje pozwalające na animację kostek</a:t>
            </a:r>
          </a:p>
          <a:p>
            <a:pPr marL="285750" indent="-285750">
              <a:buFontTx/>
              <a:buChar char="-"/>
            </a:pPr>
            <a:endParaRPr lang="pl-PL" sz="1600" dirty="0" smtClean="0"/>
          </a:p>
          <a:p>
            <a:endParaRPr lang="pl-PL" sz="1600" b="1" dirty="0"/>
          </a:p>
        </p:txBody>
      </p:sp>
      <p:sp>
        <p:nvSpPr>
          <p:cNvPr id="9" name="Przycisk akcji: Strona główna 8">
            <a:hlinkClick r:id="rId4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zycisk akcji: Do przodu lub Następny 13">
            <a:hlinkClick r:id="" action="ppaction://hlinkshowjump?jump=nextslide" highlightClick="1"/>
          </p:cNvPr>
          <p:cNvSpPr/>
          <p:nvPr/>
        </p:nvSpPr>
        <p:spPr>
          <a:xfrm>
            <a:off x="8100392" y="476672"/>
            <a:ext cx="720080" cy="648072"/>
          </a:xfrm>
          <a:prstGeom prst="actionButtonForwardNext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332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Zrealizowane projekty i programy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971600" y="1628800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Województwa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348880"/>
            <a:ext cx="7313837" cy="411202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076056" y="1196752"/>
            <a:ext cx="38164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FFC000"/>
                </a:solidFill>
              </a:rPr>
              <a:t>Cel gry/programu</a:t>
            </a:r>
          </a:p>
          <a:p>
            <a:endParaRPr lang="pl-PL" sz="1200" dirty="0" smtClean="0"/>
          </a:p>
          <a:p>
            <a:r>
              <a:rPr lang="pl-PL" sz="1200" dirty="0" smtClean="0"/>
              <a:t>Gra quiz – polega na łączeniu literek rejestracji samochodowych z odpowiednim województwem na mapie</a:t>
            </a:r>
            <a:endParaRPr lang="pl-PL" sz="1200" dirty="0"/>
          </a:p>
        </p:txBody>
      </p:sp>
      <p:sp>
        <p:nvSpPr>
          <p:cNvPr id="6" name="Przycisk akcji: Strona główna 5">
            <a:hlinkClick r:id="rId3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Do przodu lub Następny 6">
            <a:hlinkClick r:id="" action="ppaction://hlinkshowjump?jump=nextslide" highlightClick="1"/>
          </p:cNvPr>
          <p:cNvSpPr/>
          <p:nvPr/>
        </p:nvSpPr>
        <p:spPr>
          <a:xfrm>
            <a:off x="8100392" y="476672"/>
            <a:ext cx="720080" cy="648072"/>
          </a:xfrm>
          <a:prstGeom prst="actionButtonForwardNext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699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Zrealizowane projekty i programy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039196" y="1710379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Województwa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3" y="2492896"/>
            <a:ext cx="5763452" cy="324036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645024"/>
            <a:ext cx="5004048" cy="2813403"/>
          </a:xfrm>
          <a:prstGeom prst="rect">
            <a:avLst/>
          </a:prstGeom>
        </p:spPr>
      </p:pic>
      <p:sp>
        <p:nvSpPr>
          <p:cNvPr id="7" name="Przycisk akcji: Strona główna 6">
            <a:hlinkClick r:id="rId4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zycisk akcji: Do przodu lub Następny 7">
            <a:hlinkClick r:id="" action="ppaction://hlinkshowjump?jump=nextslide" highlightClick="1"/>
          </p:cNvPr>
          <p:cNvSpPr/>
          <p:nvPr/>
        </p:nvSpPr>
        <p:spPr>
          <a:xfrm>
            <a:off x="8100392" y="476672"/>
            <a:ext cx="720080" cy="648072"/>
          </a:xfrm>
          <a:prstGeom prst="actionButtonForwardNext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406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Zrealizowane projekty i programy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933540" y="1568244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Województwa</a:t>
            </a: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896996" y="1209526"/>
            <a:ext cx="39954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l-PL" sz="1600" dirty="0" smtClean="0"/>
              <a:t>3 rodzaje kostiumów liter –</a:t>
            </a:r>
            <a:br>
              <a:rPr lang="pl-PL" sz="1600" dirty="0" smtClean="0"/>
            </a:br>
            <a:r>
              <a:rPr lang="pl-PL" sz="1600" dirty="0" smtClean="0"/>
              <a:t>1 – litera nieużywana</a:t>
            </a:r>
          </a:p>
          <a:p>
            <a:r>
              <a:rPr lang="pl-PL" sz="1600" dirty="0" smtClean="0"/>
              <a:t>     2 – </a:t>
            </a:r>
            <a:r>
              <a:rPr lang="pl-PL" sz="1600" dirty="0" err="1" smtClean="0"/>
              <a:t>złewskazanie</a:t>
            </a:r>
            <a:r>
              <a:rPr lang="pl-PL" sz="1600" dirty="0" smtClean="0"/>
              <a:t>/przeciągnięcie     na mapkę</a:t>
            </a:r>
          </a:p>
          <a:p>
            <a:r>
              <a:rPr lang="pl-PL" sz="1600" dirty="0" smtClean="0"/>
              <a:t>     3 – dobre wskazanie/przeciągnięcie na mapk</a:t>
            </a:r>
            <a:r>
              <a:rPr lang="pl-PL" sz="1600" dirty="0"/>
              <a:t>ę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9" t="38271" r="54239" b="9997"/>
          <a:stretch/>
        </p:blipFill>
        <p:spPr>
          <a:xfrm>
            <a:off x="3847946" y="980728"/>
            <a:ext cx="819883" cy="2205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717" y="3710589"/>
            <a:ext cx="2505455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27" y="1990230"/>
            <a:ext cx="2808312" cy="276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51" y="4906088"/>
            <a:ext cx="4051334" cy="170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4302853" y="3570982"/>
            <a:ext cx="23403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Instrukcja warunkowa zmieniając kolor litery w zależności od spełniania lub niespełnienia warunku dotknięcia odpowiedniego koloru</a:t>
            </a:r>
            <a:endParaRPr lang="pl-PL" sz="1600" dirty="0"/>
          </a:p>
        </p:txBody>
      </p:sp>
      <p:sp>
        <p:nvSpPr>
          <p:cNvPr id="10" name="Przycisk akcji: Strona główna 9">
            <a:hlinkClick r:id="rId6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zycisk akcji: Do przodu lub Następny 10">
            <a:hlinkClick r:id="" action="ppaction://hlinkshowjump?jump=nextslide" highlightClick="1"/>
          </p:cNvPr>
          <p:cNvSpPr/>
          <p:nvPr/>
        </p:nvSpPr>
        <p:spPr>
          <a:xfrm>
            <a:off x="8100392" y="476672"/>
            <a:ext cx="720080" cy="648072"/>
          </a:xfrm>
          <a:prstGeom prst="actionButtonForwardNext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572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Zrealizowane projekty i programy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039196" y="1710379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Województwa</a:t>
            </a: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131840" y="170809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n/>
              </a:rPr>
              <a:t>Film – (po kliknięciu)</a:t>
            </a:r>
            <a:endParaRPr lang="pl-PL" b="1" dirty="0">
              <a:ln/>
            </a:endParaRPr>
          </a:p>
        </p:txBody>
      </p:sp>
      <p:pic>
        <p:nvPicPr>
          <p:cNvPr id="4" name="Interaktywna mapa Polski ( cicho 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309" r="10762"/>
          <a:stretch/>
        </p:blipFill>
        <p:spPr>
          <a:xfrm>
            <a:off x="2123728" y="2276872"/>
            <a:ext cx="5400600" cy="3948903"/>
          </a:xfrm>
          <a:prstGeom prst="rect">
            <a:avLst/>
          </a:prstGeom>
        </p:spPr>
      </p:pic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zycisk akcji: Do przodu lub Następny 7">
            <a:hlinkClick r:id="" action="ppaction://hlinkshowjump?jump=nextslide" highlightClick="1"/>
          </p:cNvPr>
          <p:cNvSpPr/>
          <p:nvPr/>
        </p:nvSpPr>
        <p:spPr>
          <a:xfrm>
            <a:off x="8100392" y="476672"/>
            <a:ext cx="720080" cy="648072"/>
          </a:xfrm>
          <a:prstGeom prst="actionButtonForwardNext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2411760" y="634465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program i film wykonał Paweł </a:t>
            </a:r>
            <a:r>
              <a:rPr lang="pl-PL" dirty="0" err="1" smtClean="0"/>
              <a:t>Langer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8441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Zrealizowane projekty i programy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971600" y="1600407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solidFill>
                  <a:srgbClr val="FFC000"/>
                </a:solidFill>
              </a:rPr>
              <a:t>Arkanoid</a:t>
            </a:r>
            <a:r>
              <a:rPr lang="pl-PL" b="1" dirty="0" smtClean="0">
                <a:solidFill>
                  <a:srgbClr val="FFC000"/>
                </a:solidFill>
              </a:rPr>
              <a:t> 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4" name="pinpo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135" r="12984"/>
          <a:stretch/>
        </p:blipFill>
        <p:spPr>
          <a:xfrm>
            <a:off x="3275856" y="2123708"/>
            <a:ext cx="5099189" cy="388233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842153" y="2999439"/>
            <a:ext cx="22896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FFC000"/>
                </a:solidFill>
              </a:rPr>
              <a:t>Cel gry/programu</a:t>
            </a:r>
          </a:p>
          <a:p>
            <a:endParaRPr lang="pl-PL" sz="1200" dirty="0" smtClean="0"/>
          </a:p>
          <a:p>
            <a:r>
              <a:rPr lang="pl-PL" sz="1200" dirty="0" smtClean="0"/>
              <a:t>Prosta „odbijanka” – paletka podąża za kursorem myszy. Piłeczka odbija się od ścian.</a:t>
            </a:r>
          </a:p>
          <a:p>
            <a:r>
              <a:rPr lang="pl-PL" sz="1200" dirty="0" smtClean="0"/>
              <a:t>Grę można urozmaicić o zmienne liczące odbicia, życia i włączenie pisaka imitującego cień/ruch piłki</a:t>
            </a:r>
            <a:endParaRPr lang="pl-PL" sz="12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131840" y="170809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n/>
              </a:rPr>
              <a:t>Film – (po kliknięciu)</a:t>
            </a:r>
            <a:endParaRPr lang="pl-PL" b="1" dirty="0">
              <a:ln/>
            </a:endParaRPr>
          </a:p>
        </p:txBody>
      </p:sp>
      <p:sp>
        <p:nvSpPr>
          <p:cNvPr id="7" name="Przycisk akcji: Strona główna 6">
            <a:hlinkClick r:id="rId5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zycisk akcji: Do przodu lub Następny 7">
            <a:hlinkClick r:id="" action="ppaction://hlinkshowjump?jump=nextslide" highlightClick="1"/>
          </p:cNvPr>
          <p:cNvSpPr/>
          <p:nvPr/>
        </p:nvSpPr>
        <p:spPr>
          <a:xfrm>
            <a:off x="8100392" y="476672"/>
            <a:ext cx="720080" cy="648072"/>
          </a:xfrm>
          <a:prstGeom prst="actionButtonForwardNext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2246308" y="625497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program i film wykonał Paweł </a:t>
            </a:r>
            <a:r>
              <a:rPr lang="pl-PL" dirty="0" err="1" smtClean="0"/>
              <a:t>Langer</a:t>
            </a:r>
            <a:r>
              <a:rPr lang="pl-PL" dirty="0" smtClean="0"/>
              <a:t> uczeń klasy 1c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4975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Zrealizowane projekty i programy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336793" y="148478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solidFill>
                  <a:srgbClr val="FFC000"/>
                </a:solidFill>
              </a:rPr>
              <a:t>Arkanoid</a:t>
            </a:r>
            <a:r>
              <a:rPr lang="pl-PL" b="1" dirty="0" smtClean="0">
                <a:solidFill>
                  <a:srgbClr val="FFC000"/>
                </a:solidFill>
              </a:rPr>
              <a:t> </a:t>
            </a: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55433" y="1945097"/>
            <a:ext cx="885698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Wybrane problemy algorytmiczne i wykonane skrypty:</a:t>
            </a:r>
          </a:p>
          <a:p>
            <a:endParaRPr lang="pl-PL" b="1" dirty="0" smtClean="0"/>
          </a:p>
          <a:p>
            <a:pPr marL="285750" indent="-285750">
              <a:buFontTx/>
              <a:buChar char="-"/>
            </a:pPr>
            <a:r>
              <a:rPr lang="pl-PL" sz="1600" dirty="0" smtClean="0"/>
              <a:t>Sterowanie obiektem wybranymi klawiszami klawiatury (paletka)</a:t>
            </a:r>
          </a:p>
          <a:p>
            <a:pPr marL="285750" indent="-285750">
              <a:buFontTx/>
              <a:buChar char="-"/>
            </a:pPr>
            <a:r>
              <a:rPr lang="pl-PL" sz="1600" dirty="0" smtClean="0"/>
              <a:t>Instrukcje warunkowe powodujące że duszek piłka „odbija się” pod odpowiednim kątem od paletki</a:t>
            </a:r>
          </a:p>
          <a:p>
            <a:pPr marL="285750" indent="-285750">
              <a:buFontTx/>
              <a:buChar char="-"/>
            </a:pPr>
            <a:r>
              <a:rPr lang="pl-PL" sz="1600" b="1" dirty="0" smtClean="0"/>
              <a:t>Zmienna –”życia” – każde niezłapanie piłki usuwa jedno „życie” z gry</a:t>
            </a:r>
          </a:p>
          <a:p>
            <a:pPr marL="285750" indent="-285750">
              <a:buFontTx/>
              <a:buChar char="-"/>
            </a:pPr>
            <a:r>
              <a:rPr lang="pl-PL" sz="1600" b="1" dirty="0" smtClean="0"/>
              <a:t>Zrozumienie elementów ruchu duszka i kątów odbicia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869621"/>
            <a:ext cx="4478764" cy="279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zycisk akcji: Strona główna 5">
            <a:hlinkClick r:id="rId3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Do przodu lub Następny 6">
            <a:hlinkClick r:id="" action="ppaction://hlinkshowjump?jump=nextslide" highlightClick="1"/>
          </p:cNvPr>
          <p:cNvSpPr/>
          <p:nvPr/>
        </p:nvSpPr>
        <p:spPr>
          <a:xfrm>
            <a:off x="8100392" y="476672"/>
            <a:ext cx="720080" cy="648072"/>
          </a:xfrm>
          <a:prstGeom prst="actionButtonForwardNext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486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7512" y="53752"/>
            <a:ext cx="8229600" cy="1143000"/>
          </a:xfrm>
        </p:spPr>
        <p:txBody>
          <a:bodyPr/>
          <a:lstStyle/>
          <a:p>
            <a:r>
              <a:rPr lang="pl-PL" dirty="0" smtClean="0"/>
              <a:t>Cele innowacji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395536" y="1196752"/>
            <a:ext cx="748883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u="sng" dirty="0"/>
              <a:t>Cele ogólne:</a:t>
            </a:r>
            <a:endParaRPr lang="pl-PL" dirty="0"/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pl-PL" sz="2000" dirty="0"/>
              <a:t>Wprowadzenie na zajęciach komputerowych </a:t>
            </a:r>
            <a:r>
              <a:rPr lang="pl-PL" sz="2000" dirty="0" smtClean="0"/>
              <a:t>do nauki </a:t>
            </a:r>
            <a:r>
              <a:rPr lang="pl-PL" sz="2000" dirty="0"/>
              <a:t>podstaw programowania za pomocą języka </a:t>
            </a:r>
            <a:r>
              <a:rPr lang="pl-PL" sz="2000" dirty="0" err="1"/>
              <a:t>Scratch</a:t>
            </a:r>
            <a:r>
              <a:rPr lang="pl-PL" sz="2000" dirty="0"/>
              <a:t> by rozwijać kluczowe kompetencje, takie jak myślenie algorytmiczne czy planowanie procesów pozwalających wykorzystywać nowe technologie w różnych dziedzinach życia.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pl-PL" sz="2000" dirty="0"/>
              <a:t>Wykorzystanie programu </a:t>
            </a:r>
            <a:r>
              <a:rPr lang="pl-PL" sz="2000" dirty="0" err="1"/>
              <a:t>Scratch</a:t>
            </a:r>
            <a:r>
              <a:rPr lang="pl-PL" sz="2000" dirty="0"/>
              <a:t> 2.0 jako darmowego narzędzia do edytowania grafiki, tworzenia prezentacji, animacji </a:t>
            </a:r>
            <a:r>
              <a:rPr lang="pl-PL" sz="2000" dirty="0" err="1"/>
              <a:t>poklatkowych</a:t>
            </a:r>
            <a:r>
              <a:rPr lang="pl-PL" sz="2000" dirty="0"/>
              <a:t> oraz nauki podstaw programowania.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pl-PL" sz="2000" dirty="0"/>
              <a:t>Rozwijanie umiejętności logicznego myślenia, intuicji, wyobraźni i wnioskowania.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pl-PL" sz="2000" dirty="0"/>
              <a:t>Rozwiązywanie problemów i komunikowanie się z wykorzystaniem komputera i innych urządzeń cyfrowych. </a:t>
            </a:r>
          </a:p>
        </p:txBody>
      </p:sp>
      <p:sp>
        <p:nvSpPr>
          <p:cNvPr id="4" name="Przycisk akcji: Strona główna 3">
            <a:hlinkClick r:id="rId2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971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Zrealizowane projekty i programy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336793" y="148478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solidFill>
                  <a:srgbClr val="FFC000"/>
                </a:solidFill>
              </a:rPr>
              <a:t>Arkanoid</a:t>
            </a:r>
            <a:r>
              <a:rPr lang="pl-PL" b="1" dirty="0" smtClean="0">
                <a:solidFill>
                  <a:srgbClr val="FFC000"/>
                </a:solidFill>
              </a:rPr>
              <a:t> 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93" y="2495989"/>
            <a:ext cx="4384750" cy="394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94089"/>
            <a:ext cx="4032448" cy="337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932040" y="2034609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Wykorzystanie narzędzia „pisak” który zostawia ślad/smugę piłki</a:t>
            </a:r>
            <a:endParaRPr lang="pl-PL" sz="1200" dirty="0"/>
          </a:p>
        </p:txBody>
      </p:sp>
      <p:sp>
        <p:nvSpPr>
          <p:cNvPr id="7" name="Przycisk akcji: Strona główna 6">
            <a:hlinkClick r:id="rId4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zycisk akcji: Do przodu lub Następny 7">
            <a:hlinkClick r:id="" action="ppaction://hlinkshowjump?jump=nextslide" highlightClick="1"/>
          </p:cNvPr>
          <p:cNvSpPr/>
          <p:nvPr/>
        </p:nvSpPr>
        <p:spPr>
          <a:xfrm>
            <a:off x="8100392" y="476672"/>
            <a:ext cx="720080" cy="648072"/>
          </a:xfrm>
          <a:prstGeom prst="actionButtonForwardNext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269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23528" y="1268760"/>
            <a:ext cx="705678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u="sng" dirty="0" smtClean="0"/>
              <a:t>Zrealizowane cele szczegółowe:</a:t>
            </a:r>
            <a:endParaRPr lang="pl-PL" dirty="0"/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pl-PL" dirty="0" smtClean="0"/>
              <a:t>Kształcenie umiejętności bezpiecznego korzystania z urządzeń cyfrowych, bezpiecznego zachowania w sieci  i przestrzegania praw autorskich.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pl-PL" dirty="0" smtClean="0"/>
              <a:t>Kształtowanie umiejętności wyszukiwania, gromadzenia, porządkowania i wykorzystywania informacji z różnych źródeł.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pl-PL" dirty="0" smtClean="0"/>
              <a:t>Rozwijanie kompetencji społecznych, kształcenie umiejętności pracy zespołowej i projektowej.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pl-PL" dirty="0" smtClean="0"/>
              <a:t>Kształcenie umiejętności kreatywnego rozwiązywania problemów na różnych przedmiotach.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pl-PL" dirty="0" smtClean="0"/>
              <a:t>Wykorzystanie elementów programowania na wszystkich przedmiotach szkolnych.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pl-PL" dirty="0" smtClean="0"/>
              <a:t>Uatrakcyjnienie nauczania.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pl-PL" dirty="0" smtClean="0"/>
              <a:t>Stworzenie uczniom możliwości odniesienia sukcesu (m.in. poprzez samodzielne stworzenie działającego programu, gry, aplikacji). </a:t>
            </a:r>
            <a:endParaRPr lang="pl-PL" dirty="0"/>
          </a:p>
        </p:txBody>
      </p:sp>
      <p:sp>
        <p:nvSpPr>
          <p:cNvPr id="4" name="Przycisk akcji: Strona główna 3">
            <a:hlinkClick r:id="rId2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364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Uczestnicy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717242" y="1575117"/>
            <a:ext cx="6408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/>
              <a:t>Klasa 1a integracyjna gr 1 – </a:t>
            </a:r>
            <a:r>
              <a:rPr lang="pl-PL" sz="1600" b="1" dirty="0" err="1" smtClean="0"/>
              <a:t>sem</a:t>
            </a:r>
            <a:r>
              <a:rPr lang="pl-PL" sz="1600" b="1" dirty="0" smtClean="0"/>
              <a:t> 1 (10h)</a:t>
            </a:r>
          </a:p>
          <a:p>
            <a:pPr algn="ctr"/>
            <a:r>
              <a:rPr lang="pl-PL" sz="1600" b="1" dirty="0" smtClean="0"/>
              <a:t>Klasa 1a integracyjna gr 2 – </a:t>
            </a:r>
            <a:r>
              <a:rPr lang="pl-PL" sz="1600" b="1" dirty="0" err="1" smtClean="0"/>
              <a:t>sem</a:t>
            </a:r>
            <a:r>
              <a:rPr lang="pl-PL" sz="1600" b="1" dirty="0" smtClean="0"/>
              <a:t> 2 (10h</a:t>
            </a:r>
            <a:r>
              <a:rPr lang="pl-PL" sz="1600" b="1" dirty="0" smtClean="0"/>
              <a:t>)</a:t>
            </a:r>
          </a:p>
          <a:p>
            <a:pPr algn="ctr"/>
            <a:r>
              <a:rPr lang="pl-PL" sz="1600" b="1" dirty="0" smtClean="0"/>
              <a:t>oraz inni uczniowie pozostałych klas pierwszych biorących udział w zajęciach dodatkowych: Paweł </a:t>
            </a:r>
            <a:r>
              <a:rPr lang="pl-PL" sz="1600" b="1" dirty="0" err="1" smtClean="0"/>
              <a:t>Langer</a:t>
            </a:r>
            <a:r>
              <a:rPr lang="pl-PL" sz="1600" b="1" dirty="0" smtClean="0"/>
              <a:t>, Kamila </a:t>
            </a:r>
            <a:r>
              <a:rPr lang="pl-PL" sz="1600" b="1" dirty="0" err="1" smtClean="0"/>
              <a:t>Mendroch</a:t>
            </a:r>
            <a:r>
              <a:rPr lang="pl-PL" sz="1600" b="1" dirty="0" smtClean="0"/>
              <a:t>, Bartek </a:t>
            </a:r>
            <a:r>
              <a:rPr lang="pl-PL" sz="1600" b="1" dirty="0" err="1" smtClean="0"/>
              <a:t>Bodera</a:t>
            </a:r>
            <a:r>
              <a:rPr lang="pl-PL" sz="1600" b="1" dirty="0" smtClean="0"/>
              <a:t>, </a:t>
            </a:r>
            <a:endParaRPr lang="pl-PL" sz="16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87" y="3573016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65004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zycisk akcji: Strona główna 5">
            <a:hlinkClick r:id="rId4" action="ppaction://hlinksldjump" highlightClick="1"/>
          </p:cNvPr>
          <p:cNvSpPr/>
          <p:nvPr/>
        </p:nvSpPr>
        <p:spPr>
          <a:xfrm>
            <a:off x="8100392" y="6192688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903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01776"/>
            <a:ext cx="8229600" cy="1399032"/>
          </a:xfrm>
        </p:spPr>
        <p:txBody>
          <a:bodyPr>
            <a:normAutofit/>
          </a:bodyPr>
          <a:lstStyle/>
          <a:p>
            <a:r>
              <a:rPr lang="pl-PL" dirty="0" smtClean="0"/>
              <a:t>Zrealizowane projekty </a:t>
            </a:r>
            <a:br>
              <a:rPr lang="pl-PL" dirty="0" smtClean="0"/>
            </a:br>
            <a:r>
              <a:rPr lang="pl-PL" dirty="0" smtClean="0"/>
              <a:t>i programy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971600" y="1556792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Kotek biega za myszką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16143"/>
            <a:ext cx="4032448" cy="3641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pole tekstowe 3"/>
          <p:cNvSpPr txBox="1"/>
          <p:nvPr/>
        </p:nvSpPr>
        <p:spPr>
          <a:xfrm>
            <a:off x="5004048" y="2708920"/>
            <a:ext cx="403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solidFill>
                  <a:srgbClr val="FFC000"/>
                </a:solidFill>
              </a:rPr>
              <a:t>Cel gry/programu</a:t>
            </a:r>
          </a:p>
          <a:p>
            <a:r>
              <a:rPr lang="pl-PL" sz="1200" dirty="0" smtClean="0"/>
              <a:t>- sterowanie obiektem – obiekt porusza się za kursorem myszy</a:t>
            </a:r>
          </a:p>
          <a:p>
            <a:r>
              <a:rPr lang="pl-PL" sz="1200" dirty="0" smtClean="0"/>
              <a:t>- pierwsza instrukcja warunkowa „jeżeli kotek dotyka myszkę” i akcje które mają zostać wykonane – wypowiedzenie tekstu, zmiana kostiumu, dźwięk</a:t>
            </a:r>
            <a:endParaRPr lang="pl-PL" sz="1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437112"/>
            <a:ext cx="3323679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Przycisk akcji: Strona główna 6">
            <a:hlinkClick r:id="rId4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zycisk akcji: Do przodu lub Następny 4">
            <a:hlinkClick r:id="" action="ppaction://hlinkshowjump?jump=nextslide" highlightClick="1"/>
          </p:cNvPr>
          <p:cNvSpPr/>
          <p:nvPr/>
        </p:nvSpPr>
        <p:spPr>
          <a:xfrm>
            <a:off x="8100392" y="476672"/>
            <a:ext cx="720080" cy="648072"/>
          </a:xfrm>
          <a:prstGeom prst="actionButtonForwardNext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028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1986" y="116632"/>
            <a:ext cx="8557427" cy="1399032"/>
          </a:xfrm>
        </p:spPr>
        <p:txBody>
          <a:bodyPr>
            <a:normAutofit/>
          </a:bodyPr>
          <a:lstStyle/>
          <a:p>
            <a:r>
              <a:rPr lang="pl-PL" sz="3600" dirty="0" smtClean="0"/>
              <a:t>Zrealizowane projekty i programy</a:t>
            </a:r>
            <a:endParaRPr lang="pl-PL" sz="36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067944" y="1690710"/>
            <a:ext cx="40324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Wybrane problemy algorytmiczne </a:t>
            </a:r>
            <a:br>
              <a:rPr lang="pl-PL" sz="1600" b="1" dirty="0" smtClean="0"/>
            </a:br>
            <a:r>
              <a:rPr lang="pl-PL" sz="1600" b="1" dirty="0" smtClean="0"/>
              <a:t>i wykonane skrypty:</a:t>
            </a:r>
          </a:p>
          <a:p>
            <a:pPr marL="285750" indent="-285750">
              <a:buFontTx/>
              <a:buChar char="-"/>
            </a:pPr>
            <a:r>
              <a:rPr lang="pl-PL" sz="1600" dirty="0" smtClean="0"/>
              <a:t>formuła warunkowa z klamrą „zawsze”</a:t>
            </a:r>
          </a:p>
          <a:p>
            <a:pPr marL="285750" indent="-285750">
              <a:buFontTx/>
              <a:buChar char="-"/>
            </a:pPr>
            <a:r>
              <a:rPr lang="pl-PL" sz="1600" dirty="0" smtClean="0"/>
              <a:t>duszek </a:t>
            </a:r>
            <a:r>
              <a:rPr lang="pl-PL" sz="1600" dirty="0"/>
              <a:t>drugi (Kotek) podąża za duszkiem pierwszym</a:t>
            </a:r>
          </a:p>
          <a:p>
            <a:pPr marL="285750" indent="-285750">
              <a:buFontTx/>
              <a:buChar char="-"/>
            </a:pPr>
            <a:endParaRPr lang="pl-PL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6856" r="3466" b="10784"/>
          <a:stretch/>
        </p:blipFill>
        <p:spPr bwMode="auto">
          <a:xfrm>
            <a:off x="290082" y="1690710"/>
            <a:ext cx="2577222" cy="2518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8189" b="7269"/>
          <a:stretch/>
        </p:blipFill>
        <p:spPr bwMode="auto">
          <a:xfrm>
            <a:off x="2195735" y="4208884"/>
            <a:ext cx="2939821" cy="2323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pole tekstowe 4"/>
          <p:cNvSpPr txBox="1"/>
          <p:nvPr/>
        </p:nvSpPr>
        <p:spPr>
          <a:xfrm>
            <a:off x="5364088" y="4359270"/>
            <a:ext cx="302433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-sterowanie </a:t>
            </a:r>
            <a:r>
              <a:rPr lang="pl-PL" sz="1600" dirty="0"/>
              <a:t>„duszkiem” – bohaterem który podąża za kursorem </a:t>
            </a:r>
            <a:r>
              <a:rPr lang="pl-PL" sz="1600" dirty="0" smtClean="0"/>
              <a:t>myszy</a:t>
            </a:r>
          </a:p>
          <a:p>
            <a:r>
              <a:rPr lang="pl-PL" sz="1600" dirty="0" smtClean="0"/>
              <a:t>- ponowne zastosowanie instrukcji warunkowej „jeżeli”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pPr marL="285750" indent="-285750">
              <a:buFontTx/>
              <a:buChar char="-"/>
            </a:pP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99052" y="112474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Kotek biega za myszką</a:t>
            </a: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9" name="Przycisk akcji: Strona główna 8">
            <a:hlinkClick r:id="rId4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zycisk akcji: Do przodu lub Następny 9">
            <a:hlinkClick r:id="" action="ppaction://hlinkshowjump?jump=nextslide" highlightClick="1"/>
          </p:cNvPr>
          <p:cNvSpPr/>
          <p:nvPr/>
        </p:nvSpPr>
        <p:spPr>
          <a:xfrm>
            <a:off x="8100392" y="476672"/>
            <a:ext cx="720080" cy="648072"/>
          </a:xfrm>
          <a:prstGeom prst="actionButtonForwardNext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365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87" y="404664"/>
            <a:ext cx="3888432" cy="2916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68760"/>
            <a:ext cx="3996444" cy="2997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573016"/>
            <a:ext cx="3888432" cy="2916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rzycisk akcji: Strona główna 6">
            <a:hlinkClick r:id="rId5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zycisk akcji: Do przodu lub Następny 7">
            <a:hlinkClick r:id="" action="ppaction://hlinkshowjump?jump=nextslide" highlightClick="1"/>
          </p:cNvPr>
          <p:cNvSpPr/>
          <p:nvPr/>
        </p:nvSpPr>
        <p:spPr>
          <a:xfrm>
            <a:off x="8100392" y="476672"/>
            <a:ext cx="720080" cy="648072"/>
          </a:xfrm>
          <a:prstGeom prst="actionButtonForwardNext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655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Zrealizowane projekty i programy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971600" y="163992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n/>
                <a:solidFill>
                  <a:srgbClr val="FFC000"/>
                </a:solidFill>
              </a:rPr>
              <a:t>Mnożenie</a:t>
            </a:r>
            <a:r>
              <a:rPr lang="pl-PL" dirty="0" smtClean="0">
                <a:solidFill>
                  <a:srgbClr val="FFC000"/>
                </a:solidFill>
              </a:rPr>
              <a:t> </a:t>
            </a:r>
            <a:r>
              <a:rPr lang="pl-PL" b="1" dirty="0">
                <a:ln/>
                <a:solidFill>
                  <a:srgbClr val="FFC000"/>
                </a:solidFill>
              </a:rPr>
              <a:t>dwóch pobranych liczb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6102909" y="1787329"/>
            <a:ext cx="28370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solidFill>
                  <a:srgbClr val="FFC000"/>
                </a:solidFill>
              </a:rPr>
              <a:t>Cel gry/programu:</a:t>
            </a:r>
          </a:p>
          <a:p>
            <a:endParaRPr lang="pl-PL" sz="1200" dirty="0"/>
          </a:p>
          <a:p>
            <a:pPr marL="285750" indent="-285750">
              <a:buFontTx/>
              <a:buChar char="-"/>
            </a:pPr>
            <a:r>
              <a:rPr lang="pl-PL" sz="1200" dirty="0"/>
              <a:t>b</a:t>
            </a:r>
            <a:r>
              <a:rPr lang="pl-PL" sz="1200" dirty="0" smtClean="0"/>
              <a:t>ohater/duszek wita gracza  </a:t>
            </a:r>
            <a:br>
              <a:rPr lang="pl-PL" sz="1200" dirty="0" smtClean="0"/>
            </a:br>
            <a:r>
              <a:rPr lang="pl-PL" sz="1200" dirty="0" smtClean="0"/>
              <a:t>i następnie z dwóch pobranych liczb wykonuje operacje mnożenia. Wynik zostaje zapisany do zmiennej </a:t>
            </a:r>
            <a:br>
              <a:rPr lang="pl-PL" sz="1200" dirty="0" smtClean="0"/>
            </a:br>
            <a:r>
              <a:rPr lang="pl-PL" sz="1200" dirty="0" smtClean="0"/>
              <a:t>i wyświetlony przez „</a:t>
            </a:r>
            <a:r>
              <a:rPr lang="pl-PL" sz="1200" dirty="0" err="1" smtClean="0"/>
              <a:t>bohatera”programu</a:t>
            </a:r>
            <a:endParaRPr lang="pl-PL" sz="12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87" y="2359506"/>
            <a:ext cx="3272549" cy="3024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871768"/>
            <a:ext cx="3168352" cy="2615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Przycisk akcji: Strona główna 6">
            <a:hlinkClick r:id="rId4" action="ppaction://hlinksldjump" highlightClick="1"/>
          </p:cNvPr>
          <p:cNvSpPr/>
          <p:nvPr/>
        </p:nvSpPr>
        <p:spPr>
          <a:xfrm>
            <a:off x="8100392" y="6165304"/>
            <a:ext cx="792088" cy="548680"/>
          </a:xfrm>
          <a:prstGeom prst="actionButtonHome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zycisk akcji: Do przodu lub Następny 7">
            <a:hlinkClick r:id="" action="ppaction://hlinkshowjump?jump=nextslide" highlightClick="1"/>
          </p:cNvPr>
          <p:cNvSpPr/>
          <p:nvPr/>
        </p:nvSpPr>
        <p:spPr>
          <a:xfrm>
            <a:off x="8100392" y="476672"/>
            <a:ext cx="720080" cy="648072"/>
          </a:xfrm>
          <a:prstGeom prst="actionButtonForwardNext">
            <a:avLst/>
          </a:prstGeom>
          <a:gradFill>
            <a:gsLst>
              <a:gs pos="0">
                <a:srgbClr val="0070C0"/>
              </a:gs>
              <a:gs pos="33000">
                <a:srgbClr val="7030A0"/>
              </a:gs>
              <a:gs pos="83000">
                <a:srgbClr val="00B0F0"/>
              </a:gs>
              <a:gs pos="100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508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396</TotalTime>
  <Words>706</Words>
  <Application>Microsoft Office PowerPoint</Application>
  <PresentationFormat>Pokaz na ekranie (4:3)</PresentationFormat>
  <Paragraphs>145</Paragraphs>
  <Slides>30</Slides>
  <Notes>0</Notes>
  <HiddenSlides>0</HiddenSlides>
  <MMClips>4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5" baseType="lpstr">
      <vt:lpstr>Arial</vt:lpstr>
      <vt:lpstr>Century Gothic</vt:lpstr>
      <vt:lpstr>Verdana</vt:lpstr>
      <vt:lpstr>Wingdings 2</vt:lpstr>
      <vt:lpstr>Energetyczny</vt:lpstr>
      <vt:lpstr>Prezentacja programu PowerPoint</vt:lpstr>
      <vt:lpstr>Prezentacja programu PowerPoint</vt:lpstr>
      <vt:lpstr>Cele innowacji</vt:lpstr>
      <vt:lpstr>Prezentacja programu PowerPoint</vt:lpstr>
      <vt:lpstr>Uczestnicy</vt:lpstr>
      <vt:lpstr>Zrealizowane projekty  i programy</vt:lpstr>
      <vt:lpstr>Zrealizowane projekty i programy</vt:lpstr>
      <vt:lpstr>Prezentacja programu PowerPoint</vt:lpstr>
      <vt:lpstr>Zrealizowane projekty i programy</vt:lpstr>
      <vt:lpstr>Zrealizowane projekty i programy</vt:lpstr>
      <vt:lpstr>Zrealizowane projekty i programy</vt:lpstr>
      <vt:lpstr>Prezentacja programu PowerPoint</vt:lpstr>
      <vt:lpstr>Zrealizowane projekty i programy</vt:lpstr>
      <vt:lpstr>Zrealizowane projekty i programy</vt:lpstr>
      <vt:lpstr>Prezentacja programu PowerPoint</vt:lpstr>
      <vt:lpstr>Zrealizowane projekty i programy</vt:lpstr>
      <vt:lpstr>Zrealizowane projekty i programy</vt:lpstr>
      <vt:lpstr>Zrealizowane projekty i programy</vt:lpstr>
      <vt:lpstr>Prezentacja programu PowerPoint</vt:lpstr>
      <vt:lpstr>Zrealizowane projekty i programy</vt:lpstr>
      <vt:lpstr>Zrealizowane projekty i programy</vt:lpstr>
      <vt:lpstr>Zrealizowane projekty i programy</vt:lpstr>
      <vt:lpstr>Zrealizowane projekty i programy</vt:lpstr>
      <vt:lpstr>Zrealizowane projekty i programy</vt:lpstr>
      <vt:lpstr>Zrealizowane projekty i programy</vt:lpstr>
      <vt:lpstr>Zrealizowane projekty i programy</vt:lpstr>
      <vt:lpstr>Zrealizowane projekty i programy</vt:lpstr>
      <vt:lpstr>Zrealizowane projekty i programy</vt:lpstr>
      <vt:lpstr>Zrealizowane projekty i programy</vt:lpstr>
      <vt:lpstr>Zrealizowane projekty i programy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Mario</dc:creator>
  <cp:lastModifiedBy>admin</cp:lastModifiedBy>
  <cp:revision>52</cp:revision>
  <dcterms:created xsi:type="dcterms:W3CDTF">2017-01-10T15:48:46Z</dcterms:created>
  <dcterms:modified xsi:type="dcterms:W3CDTF">2017-06-23T08:22:53Z</dcterms:modified>
</cp:coreProperties>
</file>