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364" r:id="rId2"/>
    <p:sldId id="263" r:id="rId3"/>
    <p:sldId id="265" r:id="rId4"/>
    <p:sldId id="266" r:id="rId5"/>
    <p:sldId id="267" r:id="rId6"/>
    <p:sldId id="268" r:id="rId7"/>
    <p:sldId id="269" r:id="rId8"/>
    <p:sldId id="280" r:id="rId9"/>
    <p:sldId id="274" r:id="rId10"/>
    <p:sldId id="273" r:id="rId11"/>
    <p:sldId id="275" r:id="rId12"/>
    <p:sldId id="336" r:id="rId13"/>
    <p:sldId id="277" r:id="rId14"/>
    <p:sldId id="276" r:id="rId15"/>
    <p:sldId id="279" r:id="rId16"/>
    <p:sldId id="292" r:id="rId17"/>
    <p:sldId id="291" r:id="rId18"/>
    <p:sldId id="270" r:id="rId19"/>
    <p:sldId id="278" r:id="rId20"/>
    <p:sldId id="281" r:id="rId21"/>
    <p:sldId id="286" r:id="rId22"/>
    <p:sldId id="282" r:id="rId23"/>
    <p:sldId id="293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18" r:id="rId37"/>
    <p:sldId id="307" r:id="rId38"/>
    <p:sldId id="308" r:id="rId39"/>
    <p:sldId id="319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20" r:id="rId48"/>
    <p:sldId id="321" r:id="rId49"/>
    <p:sldId id="322" r:id="rId50"/>
    <p:sldId id="323" r:id="rId51"/>
    <p:sldId id="324" r:id="rId52"/>
    <p:sldId id="325" r:id="rId53"/>
    <p:sldId id="334" r:id="rId54"/>
    <p:sldId id="326" r:id="rId55"/>
    <p:sldId id="335" r:id="rId56"/>
    <p:sldId id="342" r:id="rId57"/>
    <p:sldId id="346" r:id="rId58"/>
    <p:sldId id="343" r:id="rId59"/>
    <p:sldId id="327" r:id="rId60"/>
    <p:sldId id="347" r:id="rId61"/>
    <p:sldId id="329" r:id="rId62"/>
    <p:sldId id="337" r:id="rId63"/>
    <p:sldId id="330" r:id="rId64"/>
    <p:sldId id="338" r:id="rId65"/>
    <p:sldId id="331" r:id="rId66"/>
    <p:sldId id="333" r:id="rId67"/>
    <p:sldId id="339" r:id="rId68"/>
    <p:sldId id="332" r:id="rId69"/>
    <p:sldId id="340" r:id="rId70"/>
    <p:sldId id="348" r:id="rId71"/>
    <p:sldId id="352" r:id="rId72"/>
    <p:sldId id="350" r:id="rId73"/>
    <p:sldId id="351" r:id="rId74"/>
    <p:sldId id="353" r:id="rId75"/>
    <p:sldId id="349" r:id="rId76"/>
    <p:sldId id="354" r:id="rId77"/>
    <p:sldId id="355" r:id="rId78"/>
    <p:sldId id="356" r:id="rId79"/>
    <p:sldId id="357" r:id="rId80"/>
    <p:sldId id="358" r:id="rId81"/>
    <p:sldId id="359" r:id="rId82"/>
    <p:sldId id="360" r:id="rId83"/>
    <p:sldId id="361" r:id="rId84"/>
    <p:sldId id="362" r:id="rId85"/>
    <p:sldId id="363" r:id="rId86"/>
  </p:sldIdLst>
  <p:sldSz cx="9144000" cy="6858000" type="screen4x3"/>
  <p:notesSz cx="6858000" cy="9144000"/>
  <p:defaultTextStyle>
    <a:defPPr>
      <a:defRPr lang="pl-PL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040" autoAdjust="0"/>
  </p:normalViewPr>
  <p:slideViewPr>
    <p:cSldViewPr snapToGrid="0" snapToObjects="1"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charset="0"/>
                <a:ea typeface="Arial" charset="0"/>
              </a:defRPr>
            </a:lvl1pPr>
          </a:lstStyle>
          <a:p>
            <a:pPr>
              <a:defRPr/>
            </a:pPr>
            <a:fld id="{3DB1E8D3-75D1-43D6-B1E1-41733F5254AD}" type="datetimeFigureOut">
              <a:rPr lang="pl-PL"/>
              <a:pPr>
                <a:defRPr/>
              </a:pPr>
              <a:t>2014-04-23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charset="0"/>
                <a:ea typeface="Arial" charset="0"/>
              </a:defRPr>
            </a:lvl1pPr>
          </a:lstStyle>
          <a:p>
            <a:pPr>
              <a:defRPr/>
            </a:pPr>
            <a:fld id="{DC73DA09-C429-4AF9-82DE-D7DF3B04B6B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charset="0"/>
                <a:ea typeface="Arial" charset="0"/>
              </a:defRPr>
            </a:lvl1pPr>
          </a:lstStyle>
          <a:p>
            <a:pPr>
              <a:defRPr/>
            </a:pPr>
            <a:fld id="{EA680DAB-2F6C-4E39-B5E4-370F450FAF75}" type="datetimeFigureOut">
              <a:rPr lang="pl-PL"/>
              <a:pPr>
                <a:defRPr/>
              </a:pPr>
              <a:t>2014-04-23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charset="0"/>
                <a:ea typeface="Arial" charset="0"/>
              </a:defRPr>
            </a:lvl1pPr>
          </a:lstStyle>
          <a:p>
            <a:pPr>
              <a:defRPr/>
            </a:pPr>
            <a:fld id="{82DF69AA-80DC-48BB-854B-99DF7B1C08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972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184420-A46F-443E-895E-5673A7AC4721}" type="slidenum">
              <a:rPr lang="pl-PL" smtClean="0">
                <a:latin typeface="Calibri" pitchFamily="34" charset="0"/>
              </a:rPr>
              <a:pPr/>
              <a:t>11</a:t>
            </a:fld>
            <a:endParaRPr lang="pl-PL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l-PL" smtClean="0"/>
          </a:p>
        </p:txBody>
      </p:sp>
      <p:sp>
        <p:nvSpPr>
          <p:cNvPr id="983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535830-0C48-4989-8B3A-98B4EFE7D3A1}" type="slidenum">
              <a:rPr lang="pl-PL" smtClean="0">
                <a:latin typeface="Calibri" pitchFamily="34" charset="0"/>
              </a:rPr>
              <a:pPr/>
              <a:t>81</a:t>
            </a:fld>
            <a:endParaRPr lang="pl-PL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9A1FF-FE25-4274-B65A-7C1A367A597A}" type="datetime1">
              <a:rPr lang="pl-PL"/>
              <a:pPr>
                <a:defRPr/>
              </a:pPr>
              <a:t>2014-04-23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ZS 1 Skoczów 2013/14 semestr I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C6373-728B-4A82-8973-24EB17E41D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73ABD-6F1E-4CF9-98C0-CCFE62D50ACE}" type="datetime1">
              <a:rPr lang="pl-PL"/>
              <a:pPr>
                <a:defRPr/>
              </a:pPr>
              <a:t>2014-04-23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ZS 1 Skoczów 2013/14 semestr I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887EF-A39C-4A56-990C-42C88241831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26BA5-19B8-4605-BB26-2BCA2A30AFA8}" type="datetime1">
              <a:rPr lang="pl-PL"/>
              <a:pPr>
                <a:defRPr/>
              </a:pPr>
              <a:t>2014-04-23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ZS 1 Skoczów 2013/14 semestr I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E06D8-C5A1-444E-AAD4-449E71122A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E4AEF-2736-4CD6-A30E-4B03C601C472}" type="datetime1">
              <a:rPr lang="pl-PL"/>
              <a:pPr>
                <a:defRPr/>
              </a:pPr>
              <a:t>2014-04-23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ZS 1 Skoczów 2013/14 semestr I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1CB93-3A5A-439D-9F50-B630625D28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078F8-BC06-4C6B-BD4A-AC8772CD236C}" type="datetime1">
              <a:rPr lang="pl-PL"/>
              <a:pPr>
                <a:defRPr/>
              </a:pPr>
              <a:t>2014-04-23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ZS 1 Skoczów 2013/14 semestr I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FC2C8-A56E-4FB3-8F3E-2314C4BF872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B8757-22A3-4568-A448-CEEBB86A7D2F}" type="datetime1">
              <a:rPr lang="pl-PL"/>
              <a:pPr>
                <a:defRPr/>
              </a:pPr>
              <a:t>2014-04-23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ZS 1 Skoczów 2013/14 semestr I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44BF-B2BF-4195-9F66-722F2CED7A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690D8-E835-44B8-947E-5503B031BA5C}" type="datetime1">
              <a:rPr lang="pl-PL"/>
              <a:pPr>
                <a:defRPr/>
              </a:pPr>
              <a:t>2014-04-23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ZS 1 Skoczów 2013/14 semestr I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F62EA-6A97-4237-B007-0DC3D43818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E03BB-569E-4CD3-9789-3B43B397DA9E}" type="datetime1">
              <a:rPr lang="pl-PL"/>
              <a:pPr>
                <a:defRPr/>
              </a:pPr>
              <a:t>2014-04-23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ZS 1 Skoczów 2013/14 semestr I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A5EFD-E76C-4FA4-A00C-DA37C397A10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114EB-D3C0-4B61-A9AF-FB926FCD1C6F}" type="datetime1">
              <a:rPr lang="pl-PL"/>
              <a:pPr>
                <a:defRPr/>
              </a:pPr>
              <a:t>2014-04-23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ZS 1 Skoczów 2013/14 semestr I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0618C-4607-451C-B335-1E86BA8D2C9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106E0-2233-424E-8662-FD460DC0D44A}" type="datetime1">
              <a:rPr lang="pl-PL"/>
              <a:pPr>
                <a:defRPr/>
              </a:pPr>
              <a:t>2014-04-23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ZS 1 Skoczów 2013/14 semestr I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7A080-5CF2-4332-A5EF-978B7A900C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BACAC-B059-4B75-B8A4-343597DC3564}" type="datetime1">
              <a:rPr lang="pl-PL"/>
              <a:pPr>
                <a:defRPr/>
              </a:pPr>
              <a:t>2014-04-23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ZS 1 Skoczów 2013/14 semestr I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3E2A-677A-4ED1-B361-A1CA09BF59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edyt. styl wz. tyt.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Calibri" charset="0"/>
                <a:ea typeface="Arial" charset="0"/>
              </a:defRPr>
            </a:lvl1pPr>
          </a:lstStyle>
          <a:p>
            <a:pPr>
              <a:defRPr/>
            </a:pPr>
            <a:fld id="{736B5333-4463-4885-B7EB-7FBE14E975D5}" type="datetime1">
              <a:rPr lang="pl-PL"/>
              <a:pPr>
                <a:defRPr/>
              </a:pPr>
              <a:t>2014-04-23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charset="0"/>
                <a:ea typeface="Arial" charset="0"/>
              </a:defRPr>
            </a:lvl1pPr>
          </a:lstStyle>
          <a:p>
            <a:pPr>
              <a:defRPr/>
            </a:pPr>
            <a:r>
              <a:rPr lang="pl-PL"/>
              <a:t>ZS 1 Skoczów 2013/14 semestr I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charset="0"/>
                <a:ea typeface="Arial" charset="0"/>
              </a:defRPr>
            </a:lvl1pPr>
          </a:lstStyle>
          <a:p>
            <a:pPr>
              <a:defRPr/>
            </a:pPr>
            <a:fld id="{F8A03EFB-98D6-47E3-A9A7-F3559E9A9F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2000"/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9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gazetacodzienna.pl" TargetMode="External"/><Relationship Id="rId2" Type="http://schemas.openxmlformats.org/officeDocument/2006/relationships/hyperlink" Target="http://www.ox.pl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google.pl" TargetMode="External"/><Relationship Id="rId4" Type="http://schemas.openxmlformats.org/officeDocument/2006/relationships/hyperlink" Target="http://www.um.skoczow.pl" TargetMode="Externa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PoleTekstowe 13"/>
          <p:cNvSpPr txBox="1"/>
          <p:nvPr/>
        </p:nvSpPr>
        <p:spPr>
          <a:xfrm>
            <a:off x="1092200" y="1309688"/>
            <a:ext cx="6904038" cy="554037"/>
          </a:xfrm>
          <a:prstGeom prst="rect">
            <a:avLst/>
          </a:prstGeom>
          <a:effectLst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kumimoji="0" lang="pl-PL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Kartki z kalendarza,</a:t>
            </a:r>
            <a:endParaRPr kumimoji="0" lang="pl-PL" sz="60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 useBgFill="1">
        <p:nvSpPr>
          <p:cNvPr id="17" name="PoleTekstowe 16"/>
          <p:cNvSpPr txBox="1"/>
          <p:nvPr/>
        </p:nvSpPr>
        <p:spPr>
          <a:xfrm>
            <a:off x="1401763" y="3021013"/>
            <a:ext cx="6294437" cy="1570037"/>
          </a:xfrm>
          <a:prstGeom prst="rect">
            <a:avLst/>
          </a:prstGeom>
          <a:effectLst/>
        </p:spPr>
        <p:txBody>
          <a:bodyPr anchor="ctr"/>
          <a:lstStyle/>
          <a:p>
            <a:pPr algn="ctr"/>
            <a:r>
              <a:rPr kumimoji="0" lang="pl-PL" sz="3200" b="1">
                <a:solidFill>
                  <a:srgbClr val="FFFFFF"/>
                </a:solidFill>
              </a:rPr>
              <a:t>czyli sprawozdanie z działalności </a:t>
            </a:r>
          </a:p>
          <a:p>
            <a:pPr algn="ctr"/>
            <a:r>
              <a:rPr kumimoji="0" lang="pl-PL" sz="3200" b="1">
                <a:solidFill>
                  <a:srgbClr val="FFFFFF"/>
                </a:solidFill>
              </a:rPr>
              <a:t>dydaktyczno - wychowawczej  naszej szkoły</a:t>
            </a:r>
            <a:r>
              <a:rPr kumimoji="0" lang="cs-CZ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kumimoji="0" lang="pl-PL" sz="32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2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2549DF-B4D1-4737-9B66-D4DEA398CE8E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1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3927475" y="5499100"/>
            <a:ext cx="1363663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 dirty="0">
                <a:solidFill>
                  <a:srgbClr val="254061"/>
                </a:solidFill>
              </a:rPr>
              <a:t>semestr I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377825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7</a:t>
            </a:r>
            <a:r>
              <a:rPr kumimoji="0" lang="pl-PL" sz="1400">
                <a:solidFill>
                  <a:srgbClr val="254061"/>
                </a:solidFill>
              </a:rPr>
              <a:t> 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października</a:t>
            </a:r>
          </a:p>
        </p:txBody>
      </p:sp>
      <p:sp>
        <p:nvSpPr>
          <p:cNvPr id="11267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D471AE-07B0-44DF-99E3-7AA42D90769F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10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 useBgFill="1">
        <p:nvSpPr>
          <p:cNvPr id="11268" name="PoleTekstowe 14"/>
          <p:cNvSpPr txBox="1">
            <a:spLocks noChangeArrowheads="1"/>
          </p:cNvSpPr>
          <p:nvPr/>
        </p:nvSpPr>
        <p:spPr bwMode="auto">
          <a:xfrm>
            <a:off x="747713" y="3603625"/>
            <a:ext cx="7486650" cy="303212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1600" b="1" u="sng">
                <a:solidFill>
                  <a:srgbClr val="FFFFFF"/>
                </a:solidFill>
              </a:rPr>
              <a:t>DZIECI I MŁODZIEŻ</a:t>
            </a:r>
            <a:endParaRPr lang="cs-CZ" sz="1600" b="1">
              <a:solidFill>
                <a:srgbClr val="FFFFFF"/>
              </a:solidFill>
            </a:endParaRPr>
          </a:p>
          <a:p>
            <a:r>
              <a:rPr lang="pl-PL" sz="1600" b="1">
                <a:solidFill>
                  <a:srgbClr val="FFFFFF"/>
                </a:solidFill>
              </a:rPr>
              <a:t>Uczestniczyło 25 osób</a:t>
            </a:r>
            <a:endParaRPr lang="cs-CZ" sz="1600" b="1">
              <a:solidFill>
                <a:srgbClr val="FFFFFF"/>
              </a:solidFill>
            </a:endParaRPr>
          </a:p>
          <a:p>
            <a:r>
              <a:rPr lang="pl-PL" sz="1600" b="1">
                <a:solidFill>
                  <a:srgbClr val="FFFFFF"/>
                </a:solidFill>
              </a:rPr>
              <a:t> </a:t>
            </a:r>
            <a:endParaRPr lang="cs-CZ" sz="1600" b="1">
              <a:solidFill>
                <a:srgbClr val="FFFFFF"/>
              </a:solidFill>
            </a:endParaRPr>
          </a:p>
          <a:p>
            <a:r>
              <a:rPr lang="pl-PL" sz="1600" b="1">
                <a:solidFill>
                  <a:srgbClr val="FFFFFF"/>
                </a:solidFill>
              </a:rPr>
              <a:t>SZKOŁY PODSTAWOWE</a:t>
            </a:r>
            <a:endParaRPr lang="cs-CZ" sz="1600" b="1">
              <a:solidFill>
                <a:srgbClr val="FFFFFF"/>
              </a:solidFill>
            </a:endParaRPr>
          </a:p>
          <a:p>
            <a:r>
              <a:rPr lang="pl-PL" sz="1600" b="1">
                <a:solidFill>
                  <a:srgbClr val="FFFFFF"/>
                </a:solidFill>
              </a:rPr>
              <a:t>I miejsce – Wiktoria Diakowska – SP nr 8 im. K. Bochenek w Skoczowie</a:t>
            </a:r>
            <a:br>
              <a:rPr lang="pl-PL" sz="1600" b="1">
                <a:solidFill>
                  <a:srgbClr val="FFFFFF"/>
                </a:solidFill>
              </a:rPr>
            </a:br>
            <a:r>
              <a:rPr lang="pl-PL" sz="1600" b="1">
                <a:solidFill>
                  <a:srgbClr val="FFFFFF"/>
                </a:solidFill>
              </a:rPr>
              <a:t>II miejsce – Joanna Gruba – SP nr 3 im. Jana Pawła II w Skoczowie</a:t>
            </a:r>
            <a:br>
              <a:rPr lang="pl-PL" sz="1600" b="1">
                <a:solidFill>
                  <a:srgbClr val="FFFFFF"/>
                </a:solidFill>
              </a:rPr>
            </a:br>
            <a:r>
              <a:rPr lang="pl-PL" sz="1600" b="1">
                <a:solidFill>
                  <a:srgbClr val="FFFFFF"/>
                </a:solidFill>
              </a:rPr>
              <a:t>III miejsce – Michalina Pagieła – SP nr 5 im. Jana Marka w Pogórzu</a:t>
            </a:r>
            <a:br>
              <a:rPr lang="pl-PL" sz="1600" b="1">
                <a:solidFill>
                  <a:srgbClr val="FFFFFF"/>
                </a:solidFill>
              </a:rPr>
            </a:br>
            <a:r>
              <a:rPr lang="pl-PL" sz="1600" b="1">
                <a:solidFill>
                  <a:srgbClr val="FFFFFF"/>
                </a:solidFill>
              </a:rPr>
              <a:t/>
            </a:r>
            <a:br>
              <a:rPr lang="pl-PL" sz="1600" b="1">
                <a:solidFill>
                  <a:srgbClr val="FFFFFF"/>
                </a:solidFill>
              </a:rPr>
            </a:br>
            <a:r>
              <a:rPr lang="pl-PL" sz="1600" b="1">
                <a:solidFill>
                  <a:srgbClr val="FFFFFF"/>
                </a:solidFill>
              </a:rPr>
              <a:t>GIMNAZJA</a:t>
            </a:r>
            <a:endParaRPr lang="cs-CZ" sz="1600" b="1">
              <a:solidFill>
                <a:srgbClr val="FFFFFF"/>
              </a:solidFill>
            </a:endParaRPr>
          </a:p>
          <a:p>
            <a:r>
              <a:rPr lang="pl-PL" sz="1600" b="1">
                <a:solidFill>
                  <a:srgbClr val="FFFFFF"/>
                </a:solidFill>
              </a:rPr>
              <a:t>I miejsce - Dawid Hofman- Gimnazjum nr 4 w Skoczowie</a:t>
            </a:r>
            <a:br>
              <a:rPr lang="pl-PL" sz="1600" b="1">
                <a:solidFill>
                  <a:srgbClr val="FFFFFF"/>
                </a:solidFill>
              </a:rPr>
            </a:br>
            <a:r>
              <a:rPr lang="pl-PL" sz="1600" b="1">
                <a:solidFill>
                  <a:srgbClr val="FFFFFF"/>
                </a:solidFill>
              </a:rPr>
              <a:t>II miejsce - Kamilla Krysta - Gimnazjum nr 1 im. K. Bochenek w Skoczowie</a:t>
            </a:r>
            <a:br>
              <a:rPr lang="pl-PL" sz="1600" b="1">
                <a:solidFill>
                  <a:srgbClr val="FFFFFF"/>
                </a:solidFill>
              </a:rPr>
            </a:br>
            <a:r>
              <a:rPr lang="pl-PL" sz="1600" b="1">
                <a:solidFill>
                  <a:srgbClr val="FFFFFF"/>
                </a:solidFill>
              </a:rPr>
              <a:t>III miejsce - Wiktoria Kawulok -  Gimnazjum nr 4 w Skoczowie</a:t>
            </a:r>
            <a:endParaRPr lang="cs-CZ" sz="1600" b="1">
              <a:solidFill>
                <a:srgbClr val="FFFFFF"/>
              </a:solidFill>
            </a:endParaRPr>
          </a:p>
        </p:txBody>
      </p:sp>
      <p:pic>
        <p:nvPicPr>
          <p:cNvPr id="11269" name="Obraz 15" descr="2013_10_07 dyktando SP_G-01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0" y="279400"/>
            <a:ext cx="464185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Obraz 4" descr="2013_10_07 dyktando SP_G-00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8925" y="1360488"/>
            <a:ext cx="3497263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7 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października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konkurs gminny</a:t>
            </a:r>
          </a:p>
        </p:txBody>
      </p:sp>
      <p:sp>
        <p:nvSpPr>
          <p:cNvPr id="12292" name="PoleTekstowe 12"/>
          <p:cNvSpPr txBox="1">
            <a:spLocks noChangeArrowheads="1"/>
          </p:cNvSpPr>
          <p:nvPr/>
        </p:nvSpPr>
        <p:spPr bwMode="auto">
          <a:xfrm>
            <a:off x="2501900" y="2922588"/>
            <a:ext cx="6313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pl-PL"/>
          </a:p>
        </p:txBody>
      </p:sp>
      <p:sp>
        <p:nvSpPr>
          <p:cNvPr id="12293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2CA4AC-A1A5-4CB1-9AF2-9FC1CFFDCA50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11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>
                <a:solidFill>
                  <a:srgbClr val="254061"/>
                </a:solidFill>
              </a:rPr>
              <a:t>semestr I</a:t>
            </a:r>
          </a:p>
        </p:txBody>
      </p:sp>
      <p:sp useBgFill="1">
        <p:nvSpPr>
          <p:cNvPr id="12295" name="PoleTekstowe 11"/>
          <p:cNvSpPr txBox="1">
            <a:spLocks noChangeArrowheads="1"/>
          </p:cNvSpPr>
          <p:nvPr/>
        </p:nvSpPr>
        <p:spPr bwMode="auto">
          <a:xfrm>
            <a:off x="2119313" y="4573588"/>
            <a:ext cx="7065962" cy="178276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1600" b="1" u="sng">
                <a:solidFill>
                  <a:srgbClr val="FFFFFF"/>
                </a:solidFill>
              </a:rPr>
              <a:t>DOROŚLI</a:t>
            </a:r>
            <a:endParaRPr lang="cs-CZ" sz="1600" b="1">
              <a:solidFill>
                <a:srgbClr val="FFFFFF"/>
              </a:solidFill>
            </a:endParaRPr>
          </a:p>
          <a:p>
            <a:r>
              <a:rPr lang="pl-PL" sz="1600" b="1">
                <a:solidFill>
                  <a:srgbClr val="FFFFFF"/>
                </a:solidFill>
              </a:rPr>
              <a:t>Uczestniczyło 45 osób</a:t>
            </a:r>
            <a:endParaRPr lang="cs-CZ" sz="1600" b="1">
              <a:solidFill>
                <a:srgbClr val="FFFFFF"/>
              </a:solidFill>
            </a:endParaRPr>
          </a:p>
          <a:p>
            <a:r>
              <a:rPr lang="pl-PL" sz="1600" b="1">
                <a:solidFill>
                  <a:srgbClr val="FFFFFF"/>
                </a:solidFill>
              </a:rPr>
              <a:t> </a:t>
            </a:r>
            <a:endParaRPr lang="cs-CZ" sz="1600" b="1">
              <a:solidFill>
                <a:srgbClr val="FFFFFF"/>
              </a:solidFill>
            </a:endParaRPr>
          </a:p>
          <a:p>
            <a:r>
              <a:rPr lang="pl-PL" sz="1600" b="1">
                <a:solidFill>
                  <a:srgbClr val="FFFFFF"/>
                </a:solidFill>
              </a:rPr>
              <a:t>I miejsce – tytuł Skoczowskiego Mistrza Ortografii – MACIEJ KAJZER</a:t>
            </a:r>
            <a:br>
              <a:rPr lang="pl-PL" sz="1600" b="1">
                <a:solidFill>
                  <a:srgbClr val="FFFFFF"/>
                </a:solidFill>
              </a:rPr>
            </a:br>
            <a:r>
              <a:rPr lang="pl-PL" sz="1600" b="1">
                <a:solidFill>
                  <a:srgbClr val="FFFFFF"/>
                </a:solidFill>
              </a:rPr>
              <a:t>II miejsce – I Wicemistrz – MONIKA TERBAK</a:t>
            </a:r>
            <a:endParaRPr lang="cs-CZ" sz="1600" b="1">
              <a:solidFill>
                <a:srgbClr val="FFFFFF"/>
              </a:solidFill>
            </a:endParaRPr>
          </a:p>
          <a:p>
            <a:r>
              <a:rPr lang="pl-PL" sz="1600" b="1">
                <a:solidFill>
                  <a:srgbClr val="FFFFFF"/>
                </a:solidFill>
              </a:rPr>
              <a:t>III miejsce – II Wicemistrz – LUCYNA BOCEK</a:t>
            </a:r>
            <a:r>
              <a:rPr lang="cs-CZ" sz="1600" b="1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2296" name="Obraz 2" descr="2013_10_07 DYKTANDO dorosli-03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19425" y="382588"/>
            <a:ext cx="55864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Obraz 4" descr="2013_10_07 DYKTANDO dorosli-02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2250" y="2420938"/>
            <a:ext cx="21764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7 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października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konkurs gminny</a:t>
            </a:r>
          </a:p>
        </p:txBody>
      </p:sp>
      <p:sp>
        <p:nvSpPr>
          <p:cNvPr id="13316" name="PoleTekstowe 12"/>
          <p:cNvSpPr txBox="1">
            <a:spLocks noChangeArrowheads="1"/>
          </p:cNvSpPr>
          <p:nvPr/>
        </p:nvSpPr>
        <p:spPr bwMode="auto">
          <a:xfrm>
            <a:off x="2501900" y="2922588"/>
            <a:ext cx="6313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pl-PL"/>
          </a:p>
        </p:txBody>
      </p:sp>
      <p:sp>
        <p:nvSpPr>
          <p:cNvPr id="13317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7DB4E6-F779-44FA-BDC6-D813877E306E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12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pic>
        <p:nvPicPr>
          <p:cNvPr id="13319" name="Obraz 2" descr="gazeta codzienna dyktando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9325" y="274638"/>
            <a:ext cx="341947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Obraz 4" descr="Zrzut ekranu 2014-02-10 o 21.33.03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86450" y="274638"/>
            <a:ext cx="3249613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Obraz 1" descr="www.skoczow.pl:news:poznalismy-skoczowskiego-mistrza-ortografii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25775" y="2806700"/>
            <a:ext cx="4170363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760413"/>
            <a:ext cx="1363662" cy="868362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kumimoji="0" lang="pl-PL" sz="1700" b="1">
                <a:solidFill>
                  <a:srgbClr val="254061"/>
                </a:solidFill>
              </a:rPr>
              <a:t>9 i 23</a:t>
            </a:r>
          </a:p>
          <a:p>
            <a:pPr algn="ctr"/>
            <a:r>
              <a:rPr kumimoji="0" lang="pl-PL" sz="1700" b="1">
                <a:solidFill>
                  <a:srgbClr val="254061"/>
                </a:solidFill>
              </a:rPr>
              <a:t>października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profilaktyka</a:t>
            </a: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392363" y="169863"/>
            <a:ext cx="6294437" cy="555625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Zajęcia profilaktyczne</a:t>
            </a:r>
            <a:endParaRPr kumimoji="0" lang="pl-PL" sz="3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 useBgFill="1">
        <p:nvSpPr>
          <p:cNvPr id="17" name="PoleTekstowe 16"/>
          <p:cNvSpPr txBox="1"/>
          <p:nvPr/>
        </p:nvSpPr>
        <p:spPr>
          <a:xfrm>
            <a:off x="2317750" y="5681663"/>
            <a:ext cx="6478588" cy="977900"/>
          </a:xfrm>
          <a:prstGeom prst="rect">
            <a:avLst/>
          </a:prstGeom>
          <a:effectLst/>
        </p:spPr>
        <p:txBody>
          <a:bodyPr anchor="ctr"/>
          <a:lstStyle/>
          <a:p>
            <a:pPr algn="ctr"/>
            <a:r>
              <a:rPr lang="pl-PL" b="1">
                <a:solidFill>
                  <a:srgbClr val="FFFFFF"/>
                </a:solidFill>
              </a:rPr>
              <a:t>Zajęcia profilaktyczne dla uczniów gimnazjum -23 X </a:t>
            </a:r>
          </a:p>
          <a:p>
            <a:r>
              <a:rPr lang="pl-PL" b="1">
                <a:solidFill>
                  <a:srgbClr val="FFFFFF"/>
                </a:solidFill>
              </a:rPr>
              <a:t>	klasy I-III  -   "Żyj poza klatką"- forma multimedialna</a:t>
            </a:r>
            <a:br>
              <a:rPr lang="pl-PL" b="1">
                <a:solidFill>
                  <a:srgbClr val="FFFFFF"/>
                </a:solidFill>
              </a:rPr>
            </a:br>
            <a:r>
              <a:rPr lang="pl-PL" b="1">
                <a:solidFill>
                  <a:srgbClr val="FFFFFF"/>
                </a:solidFill>
              </a:rPr>
              <a:t>	klasy II      -   "Na rozdrożu"- forma mówiona </a:t>
            </a:r>
            <a:endParaRPr kumimoji="0" lang="pl-PL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2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B78452-14D2-4B79-9AFE-A3ED825350A1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13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pic>
        <p:nvPicPr>
          <p:cNvPr id="14344" name="Obraz 1" descr="2013_10_23 szkola-00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98788" y="1579563"/>
            <a:ext cx="51974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Prostokąt 1"/>
          <p:cNvSpPr>
            <a:spLocks noChangeArrowheads="1"/>
          </p:cNvSpPr>
          <p:nvPr/>
        </p:nvSpPr>
        <p:spPr bwMode="auto">
          <a:xfrm>
            <a:off x="2682875" y="871538"/>
            <a:ext cx="6113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rgbClr val="FFFFFF"/>
                </a:solidFill>
              </a:rPr>
              <a:t>„Zagrożenia cyberprzestrzeni</a:t>
            </a:r>
            <a:r>
              <a:rPr lang="ja-JP" altLang="pl-PL" b="1">
                <a:solidFill>
                  <a:srgbClr val="FFFFFF"/>
                </a:solidFill>
              </a:rPr>
              <a:t>”</a:t>
            </a:r>
            <a:r>
              <a:rPr lang="pl-PL" b="1">
                <a:solidFill>
                  <a:srgbClr val="FFFFFF"/>
                </a:solidFill>
              </a:rPr>
              <a:t> – Ireneusz Brachaczek</a:t>
            </a:r>
            <a:br>
              <a:rPr lang="pl-PL" b="1">
                <a:solidFill>
                  <a:srgbClr val="FFFFFF"/>
                </a:solidFill>
              </a:rPr>
            </a:br>
            <a:r>
              <a:rPr lang="pl-PL" b="1">
                <a:solidFill>
                  <a:srgbClr val="FFFFFF"/>
                </a:solidFill>
              </a:rPr>
              <a:t>dla uczniów klas  6 – 9 X</a:t>
            </a:r>
            <a:endParaRPr lang="cs-CZ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10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października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teatr</a:t>
            </a: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179638" y="312738"/>
            <a:ext cx="6294437" cy="554037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sz="32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明朝" charset="0"/>
                <a:cs typeface="Times New Roman" charset="0"/>
              </a:rPr>
              <a:t>„Sen nocy letniej</a:t>
            </a:r>
            <a:r>
              <a:rPr lang="ja-JP" altLang="pl-PL" sz="32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明朝" charset="0"/>
                <a:cs typeface="Times New Roman" charset="0"/>
              </a:rPr>
              <a:t>”</a:t>
            </a:r>
            <a:endParaRPr lang="cs-CZ" sz="3200" b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 useBgFill="1">
        <p:nvSpPr>
          <p:cNvPr id="17" name="PoleTekstowe 16"/>
          <p:cNvSpPr txBox="1"/>
          <p:nvPr/>
        </p:nvSpPr>
        <p:spPr>
          <a:xfrm>
            <a:off x="2278063" y="312738"/>
            <a:ext cx="6651625" cy="1911350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明朝" pitchFamily="49" charset="-128"/>
                <a:cs typeface="Times New Roman" pitchFamily="18" charset="0"/>
              </a:rPr>
              <a:t>Gimnazjaliści uczestniczyli w spektaklu teatralnym </a:t>
            </a:r>
            <a:r>
              <a:rPr lang="pl-PL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明朝" pitchFamily="49" charset="-128"/>
                <a:cs typeface="Times New Roman" pitchFamily="18" charset="0"/>
              </a:rPr>
              <a:t>„Sen nocy letniej</a:t>
            </a:r>
            <a:r>
              <a:rPr lang="ja-JP" altLang="pl-PL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明朝" pitchFamily="49" charset="-128"/>
                <a:cs typeface="Times New Roman" pitchFamily="18" charset="0"/>
              </a:rPr>
              <a:t>”</a:t>
            </a:r>
            <a:endParaRPr lang="cs-CZ" sz="28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明朝" pitchFamily="49" charset="-128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明朝" pitchFamily="49" charset="-128"/>
                <a:cs typeface="Times New Roman" pitchFamily="18" charset="0"/>
              </a:rPr>
              <a:t>Williama Szekspira w wykonaniu aktorów Teatru Lwia Paszcza działającego w ramach Stowarzyszenia Sztukmisja.</a:t>
            </a: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明朝" pitchFamily="49" charset="-128"/>
                <a:cs typeface="Times New Roman" pitchFamily="18" charset="0"/>
              </a:rPr>
              <a:t> (MCK)</a:t>
            </a:r>
            <a:endParaRPr kumimoji="0" lang="pl-PL" sz="24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15366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F32BCB-752D-4354-8BF0-848AFF7A6230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14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pic>
        <p:nvPicPr>
          <p:cNvPr id="15368" name="Obraz 2" descr="sen nocy letniej 2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87663" y="2500313"/>
            <a:ext cx="5135562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12 i 21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października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akcja charytatywna</a:t>
            </a:r>
          </a:p>
        </p:txBody>
      </p:sp>
      <p:sp>
        <p:nvSpPr>
          <p:cNvPr id="16388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ED9C54-940B-42D6-9BD3-9F6FC109C058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15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pic>
        <p:nvPicPr>
          <p:cNvPr id="16390" name="Obraz 2" descr="logoPOLA NADZIEI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22538" y="982663"/>
            <a:ext cx="1984375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Prostokąt 4"/>
          <p:cNvSpPr>
            <a:spLocks noChangeArrowheads="1"/>
          </p:cNvSpPr>
          <p:nvPr/>
        </p:nvSpPr>
        <p:spPr bwMode="auto">
          <a:xfrm>
            <a:off x="2128838" y="3411538"/>
            <a:ext cx="6810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chemeClr val="bg1"/>
                </a:solidFill>
              </a:rPr>
              <a:t>„Pola Nadziei</a:t>
            </a:r>
            <a:r>
              <a:rPr lang="ja-JP" altLang="pl-PL" b="1">
                <a:solidFill>
                  <a:schemeClr val="bg1"/>
                </a:solidFill>
              </a:rPr>
              <a:t>”</a:t>
            </a:r>
            <a:r>
              <a:rPr lang="pl-PL" b="1">
                <a:solidFill>
                  <a:schemeClr val="bg1"/>
                </a:solidFill>
              </a:rPr>
              <a:t> to akcja charytatywna mająca na celu pozyskiwanie funduszy na budowę hospicjum w Bielsku-Białej, a także uwrażliwianie dzieci i młodzieży na problemy ludzi nieuleczalnie chorych i cierpiących.</a:t>
            </a:r>
          </a:p>
        </p:txBody>
      </p:sp>
      <p:pic>
        <p:nvPicPr>
          <p:cNvPr id="16392" name="Obraz 6" descr="POLA NADZIEI HOSPIC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59363" y="865188"/>
            <a:ext cx="3303587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Obraz 14" descr="Zrzut ekranu 2014-02-02 o 15.57.30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4913313"/>
            <a:ext cx="51625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3487738" y="114300"/>
            <a:ext cx="25796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Arial" charset="0"/>
              </a:rPr>
              <a:t>POLA NADZIEI</a:t>
            </a:r>
            <a:endParaRPr kumimoji="0" lang="pl-P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Arial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12 i 21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października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akcja charytatywna</a:t>
            </a: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128838" y="169863"/>
            <a:ext cx="6294437" cy="555625"/>
          </a:xfrm>
          <a:prstGeom prst="rect">
            <a:avLst/>
          </a:prstGeom>
          <a:effectLst/>
        </p:spPr>
        <p:txBody>
          <a:bodyPr anchor="ctr">
            <a:normAutofit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Arial" charset="0"/>
              </a:rPr>
              <a:t>POLA NADZIEI</a:t>
            </a:r>
            <a:endParaRPr kumimoji="0" lang="pl-PL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413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0D486F-E2FF-4A7D-B646-D3C19E050BAF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16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pic>
        <p:nvPicPr>
          <p:cNvPr id="17415" name="Obraz 2" descr="logoPOLA NADZIEI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61075" y="982663"/>
            <a:ext cx="1985963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Prostokąt 4"/>
          <p:cNvSpPr>
            <a:spLocks noChangeArrowheads="1"/>
          </p:cNvSpPr>
          <p:nvPr/>
        </p:nvSpPr>
        <p:spPr bwMode="auto">
          <a:xfrm>
            <a:off x="2128838" y="1265238"/>
            <a:ext cx="34274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chemeClr val="bg1"/>
                </a:solidFill>
              </a:rPr>
              <a:t>W tym roku szkolnym inauguracja odbyła się 21 października </a:t>
            </a:r>
          </a:p>
          <a:p>
            <a:pPr algn="ctr"/>
            <a:r>
              <a:rPr lang="pl-PL" b="1">
                <a:solidFill>
                  <a:schemeClr val="bg1"/>
                </a:solidFill>
              </a:rPr>
              <a:t>w kościele NMP Królowej Polski </a:t>
            </a:r>
          </a:p>
          <a:p>
            <a:pPr algn="ctr"/>
            <a:r>
              <a:rPr lang="pl-PL" b="1">
                <a:solidFill>
                  <a:schemeClr val="bg1"/>
                </a:solidFill>
              </a:rPr>
              <a:t>w Bielsku-Białej. </a:t>
            </a:r>
          </a:p>
        </p:txBody>
      </p:sp>
      <p:pic>
        <p:nvPicPr>
          <p:cNvPr id="17417" name="Obraz 1" descr="POLA NADZIEI 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8838" y="3514725"/>
            <a:ext cx="338137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Prostokąt 3"/>
          <p:cNvSpPr>
            <a:spLocks noChangeArrowheads="1"/>
          </p:cNvSpPr>
          <p:nvPr/>
        </p:nvSpPr>
        <p:spPr bwMode="auto">
          <a:xfrm>
            <a:off x="5722938" y="3514725"/>
            <a:ext cx="2963862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chemeClr val="bg1"/>
                </a:solidFill>
              </a:rPr>
              <a:t>Otrzymane podczas tej uroczystości cebulki żonkili posadziliśmy w szkolnym ogródku już następnego dnia, mając nadzieję, </a:t>
            </a:r>
          </a:p>
          <a:p>
            <a:pPr algn="ctr"/>
            <a:r>
              <a:rPr lang="pl-PL" b="1">
                <a:solidFill>
                  <a:schemeClr val="bg1"/>
                </a:solidFill>
              </a:rPr>
              <a:t>że wiosną pięknie zakwitną, przez co przypomną nam, </a:t>
            </a:r>
          </a:p>
          <a:p>
            <a:pPr algn="ctr"/>
            <a:r>
              <a:rPr lang="pl-PL" b="1">
                <a:solidFill>
                  <a:schemeClr val="bg1"/>
                </a:solidFill>
              </a:rPr>
              <a:t>że życie jest piękne i ciągle rodzi się na nowo.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12 i 21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października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akcja charytatywna</a:t>
            </a: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392363" y="169863"/>
            <a:ext cx="6294437" cy="555625"/>
          </a:xfrm>
          <a:prstGeom prst="rect">
            <a:avLst/>
          </a:prstGeom>
          <a:effectLst/>
        </p:spPr>
        <p:txBody>
          <a:bodyPr anchor="ctr">
            <a:normAutofit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Arial" charset="0"/>
              </a:rPr>
              <a:t>POLA NADZIEI</a:t>
            </a:r>
            <a:endParaRPr kumimoji="0" lang="pl-PL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437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6B3A54-48C7-4B10-822A-8EC63EDE6CEA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17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18439" name="Prostokąt 7"/>
          <p:cNvSpPr>
            <a:spLocks noChangeArrowheads="1"/>
          </p:cNvSpPr>
          <p:nvPr/>
        </p:nvSpPr>
        <p:spPr bwMode="auto">
          <a:xfrm>
            <a:off x="2293938" y="4164013"/>
            <a:ext cx="277653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</a:rPr>
              <a:t>W trakcie szkolnego kiermaszu świątecznego także prosiliśmy o datki na ten cel. W sumie zebraliśmy kwotę przekraczającą </a:t>
            </a:r>
            <a:r>
              <a:rPr lang="pl-PL" sz="2000" b="1" u="sng">
                <a:solidFill>
                  <a:schemeClr val="bg1"/>
                </a:solidFill>
              </a:rPr>
              <a:t>1700,- </a:t>
            </a:r>
            <a:r>
              <a:rPr lang="pl-PL" sz="2000" b="1">
                <a:solidFill>
                  <a:schemeClr val="bg1"/>
                </a:solidFill>
              </a:rPr>
              <a:t>złotych.</a:t>
            </a:r>
          </a:p>
        </p:txBody>
      </p:sp>
      <p:pic>
        <p:nvPicPr>
          <p:cNvPr id="18440" name="Obraz 8" descr="POLA NADZIEI 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93938" y="871538"/>
            <a:ext cx="358775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Obraz 9" descr="POLA NADZIEI 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68913" y="3754438"/>
            <a:ext cx="3417887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Prostokąt 11"/>
          <p:cNvSpPr>
            <a:spLocks noChangeArrowheads="1"/>
          </p:cNvSpPr>
          <p:nvPr/>
        </p:nvSpPr>
        <p:spPr bwMode="auto">
          <a:xfrm>
            <a:off x="6430963" y="1146175"/>
            <a:ext cx="22558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</a:rPr>
              <a:t>W październiku </a:t>
            </a:r>
          </a:p>
          <a:p>
            <a:pPr algn="ctr"/>
            <a:r>
              <a:rPr lang="pl-PL" sz="2000" b="1">
                <a:solidFill>
                  <a:schemeClr val="bg1"/>
                </a:solidFill>
              </a:rPr>
              <a:t>i grudniu przeprowadziliśmy dwie kwesty </a:t>
            </a:r>
          </a:p>
          <a:p>
            <a:pPr algn="ctr"/>
            <a:r>
              <a:rPr lang="pl-PL" sz="2000" b="1">
                <a:solidFill>
                  <a:schemeClr val="bg1"/>
                </a:solidFill>
              </a:rPr>
              <a:t>w sklepie Tesco.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7 i 8 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października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</a:t>
            </a:r>
          </a:p>
        </p:txBody>
      </p:sp>
      <p:sp>
        <p:nvSpPr>
          <p:cNvPr id="19460" name="PoleTekstowe 12"/>
          <p:cNvSpPr txBox="1">
            <a:spLocks noChangeArrowheads="1"/>
          </p:cNvSpPr>
          <p:nvPr/>
        </p:nvSpPr>
        <p:spPr bwMode="auto">
          <a:xfrm>
            <a:off x="2501900" y="2981325"/>
            <a:ext cx="6313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pl-PL"/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273300" y="446088"/>
            <a:ext cx="6294438" cy="1160462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 algn="ctr"/>
            <a:r>
              <a:rPr kumimoji="0" 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Wybory do Rady SU</a:t>
            </a:r>
          </a:p>
          <a:p>
            <a:pPr algn="ctr"/>
            <a:r>
              <a:rPr kumimoji="0" 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Gimnazjum i Szkoły Podstawowej</a:t>
            </a:r>
          </a:p>
        </p:txBody>
      </p:sp>
      <p:sp useBgFill="1">
        <p:nvSpPr>
          <p:cNvPr id="19462" name="PoleTekstowe 16"/>
          <p:cNvSpPr txBox="1">
            <a:spLocks noChangeArrowheads="1"/>
          </p:cNvSpPr>
          <p:nvPr/>
        </p:nvSpPr>
        <p:spPr bwMode="auto">
          <a:xfrm>
            <a:off x="2273300" y="1917700"/>
            <a:ext cx="6518275" cy="42560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000" b="1">
                <a:solidFill>
                  <a:schemeClr val="bg1"/>
                </a:solidFill>
              </a:rPr>
              <a:t>Gimnazjaliści wybrali:</a:t>
            </a:r>
          </a:p>
          <a:p>
            <a:endParaRPr lang="cs-CZ" sz="2000" b="1">
              <a:solidFill>
                <a:schemeClr val="bg1"/>
              </a:solidFill>
            </a:endParaRPr>
          </a:p>
          <a:p>
            <a:r>
              <a:rPr lang="pl-PL" sz="2000" b="1">
                <a:solidFill>
                  <a:schemeClr val="bg1"/>
                </a:solidFill>
              </a:rPr>
              <a:t>	PAULINĘ  PILORZ / 3B – przewodniczącą,</a:t>
            </a:r>
            <a:endParaRPr lang="cs-CZ" sz="2000" b="1">
              <a:solidFill>
                <a:schemeClr val="bg1"/>
              </a:solidFill>
            </a:endParaRPr>
          </a:p>
          <a:p>
            <a:r>
              <a:rPr lang="pl-PL" sz="2000" b="1">
                <a:solidFill>
                  <a:schemeClr val="bg1"/>
                </a:solidFill>
              </a:rPr>
              <a:t>	DAMIANA  RUSINA  / 3C  - z-cę przew.</a:t>
            </a:r>
            <a:endParaRPr lang="pl-PL" sz="2000" b="1">
              <a:solidFill>
                <a:schemeClr val="bg1"/>
              </a:solidFill>
              <a:ea typeface="ＭＳ 明朝" pitchFamily="49" charset="-128"/>
              <a:cs typeface="Times New Roman" pitchFamily="18" charset="0"/>
            </a:endParaRPr>
          </a:p>
          <a:p>
            <a:endParaRPr lang="pl-PL" sz="2000" b="1">
              <a:solidFill>
                <a:schemeClr val="bg1"/>
              </a:solidFill>
            </a:endParaRPr>
          </a:p>
          <a:p>
            <a:endParaRPr lang="pl-PL" sz="2000" b="1">
              <a:solidFill>
                <a:schemeClr val="bg1"/>
              </a:solidFill>
            </a:endParaRPr>
          </a:p>
          <a:p>
            <a:r>
              <a:rPr lang="pl-PL" sz="2000" b="1">
                <a:solidFill>
                  <a:schemeClr val="bg1"/>
                </a:solidFill>
              </a:rPr>
              <a:t>Uczniowie SP wybrali:</a:t>
            </a:r>
          </a:p>
          <a:p>
            <a:endParaRPr lang="cs-CZ" sz="2000" b="1">
              <a:solidFill>
                <a:schemeClr val="bg1"/>
              </a:solidFill>
            </a:endParaRPr>
          </a:p>
          <a:p>
            <a:r>
              <a:rPr lang="pl-PL" sz="2000" b="1">
                <a:solidFill>
                  <a:schemeClr val="bg1"/>
                </a:solidFill>
              </a:rPr>
              <a:t>	SANDRĘ  OLMĘ / 6B  - przewodniczącą,</a:t>
            </a:r>
            <a:endParaRPr lang="cs-CZ" sz="2000" b="1">
              <a:solidFill>
                <a:schemeClr val="bg1"/>
              </a:solidFill>
            </a:endParaRPr>
          </a:p>
          <a:p>
            <a:r>
              <a:rPr lang="pl-PL" sz="2000" b="1">
                <a:solidFill>
                  <a:schemeClr val="bg1"/>
                </a:solidFill>
              </a:rPr>
              <a:t>	KAMILA MUSIAŁOWSKIEGO /6A - z-cę przew.</a:t>
            </a:r>
            <a:endParaRPr lang="cs-CZ" sz="2000" b="1">
              <a:solidFill>
                <a:schemeClr val="bg1"/>
              </a:solidFill>
            </a:endParaRPr>
          </a:p>
          <a:p>
            <a:r>
              <a:rPr lang="pl-PL" sz="2000" b="1">
                <a:solidFill>
                  <a:schemeClr val="bg1"/>
                </a:solidFill>
              </a:rPr>
              <a:t>	</a:t>
            </a:r>
            <a:endParaRPr kumimoji="0" lang="pl-PL" sz="2000" b="1">
              <a:solidFill>
                <a:schemeClr val="bg1"/>
              </a:solidFill>
            </a:endParaRPr>
          </a:p>
        </p:txBody>
      </p:sp>
      <p:sp>
        <p:nvSpPr>
          <p:cNvPr id="19463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CF843B-9209-4115-93AE-EE658A92A7F0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18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14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października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akademia</a:t>
            </a: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392363" y="169863"/>
            <a:ext cx="6294437" cy="555625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Dzień Edukacji Narodowej</a:t>
            </a:r>
            <a:endParaRPr lang="cs-CZ" sz="32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5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41BACA-12D0-478B-933C-CC4A58BDCACE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19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20487" name="Prostokąt 1"/>
          <p:cNvSpPr>
            <a:spLocks noChangeArrowheads="1"/>
          </p:cNvSpPr>
          <p:nvPr/>
        </p:nvSpPr>
        <p:spPr bwMode="auto">
          <a:xfrm>
            <a:off x="2682875" y="871538"/>
            <a:ext cx="61134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200" b="1">
                <a:solidFill>
                  <a:schemeClr val="bg1"/>
                </a:solidFill>
              </a:rPr>
              <a:t>Akademia przygotowana przez </a:t>
            </a:r>
          </a:p>
          <a:p>
            <a:pPr algn="ctr"/>
            <a:r>
              <a:rPr lang="pl-PL" sz="2200" b="1">
                <a:solidFill>
                  <a:schemeClr val="bg1"/>
                </a:solidFill>
              </a:rPr>
              <a:t>Samorząd Uczniowski</a:t>
            </a:r>
            <a:endParaRPr lang="cs-CZ" sz="2200" b="1">
              <a:solidFill>
                <a:schemeClr val="bg1"/>
              </a:solidFill>
            </a:endParaRPr>
          </a:p>
        </p:txBody>
      </p:sp>
      <p:pic>
        <p:nvPicPr>
          <p:cNvPr id="20488" name="Obraz 6" descr="2013_10_14 pasowanie-00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6663" y="1916113"/>
            <a:ext cx="62817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b="1">
                <a:solidFill>
                  <a:srgbClr val="254061"/>
                </a:solidFill>
              </a:rPr>
              <a:t>2 </a:t>
            </a:r>
          </a:p>
          <a:p>
            <a:pPr algn="ctr"/>
            <a:r>
              <a:rPr kumimoji="0" lang="pl-PL" b="1">
                <a:solidFill>
                  <a:srgbClr val="254061"/>
                </a:solidFill>
              </a:rPr>
              <a:t>września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akademia</a:t>
            </a: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436813" y="447675"/>
            <a:ext cx="6294437" cy="554038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 algn="ctr"/>
            <a:r>
              <a:rPr kumimoji="0" lang="pl-PL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Rozpoczęcie roku szkolnego 2013/2014</a:t>
            </a:r>
          </a:p>
        </p:txBody>
      </p:sp>
      <p:pic>
        <p:nvPicPr>
          <p:cNvPr id="4103" name="Obraz 15" descr="2013_09_02 rozpoczecie roku.NEF-01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1663" y="1193800"/>
            <a:ext cx="4764087" cy="3157538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 useBgFill="1">
        <p:nvSpPr>
          <p:cNvPr id="17" name="PoleTekstowe 16"/>
          <p:cNvSpPr txBox="1"/>
          <p:nvPr/>
        </p:nvSpPr>
        <p:spPr>
          <a:xfrm>
            <a:off x="2501900" y="4772025"/>
            <a:ext cx="6294438" cy="1570038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 algn="ctr"/>
            <a:r>
              <a:rPr kumimoji="0" lang="pl-PL" sz="2000" b="1">
                <a:solidFill>
                  <a:srgbClr val="FFFFFF"/>
                </a:solidFill>
              </a:rPr>
              <a:t>W naszej szkole uczy się 520 uczniów, w SP - 356 </a:t>
            </a:r>
          </a:p>
          <a:p>
            <a:pPr algn="ctr"/>
            <a:r>
              <a:rPr kumimoji="0" lang="pl-PL" sz="2000" b="1">
                <a:solidFill>
                  <a:srgbClr val="FFFFFF"/>
                </a:solidFill>
              </a:rPr>
              <a:t>(w klasach I-III – 187, IV-VI – 169),</a:t>
            </a:r>
            <a:r>
              <a:rPr kumimoji="0" lang="cs-CZ" sz="2000" b="1">
                <a:solidFill>
                  <a:srgbClr val="FFFFFF"/>
                </a:solidFill>
              </a:rPr>
              <a:t> </a:t>
            </a:r>
            <a:r>
              <a:rPr kumimoji="0" lang="pl-PL" sz="2000" b="1">
                <a:solidFill>
                  <a:srgbClr val="FFFFFF"/>
                </a:solidFill>
              </a:rPr>
              <a:t>w G – 164.</a:t>
            </a:r>
            <a:endParaRPr kumimoji="0" lang="cs-CZ" sz="2000" b="1">
              <a:solidFill>
                <a:srgbClr val="FFFFFF"/>
              </a:solidFill>
            </a:endParaRPr>
          </a:p>
          <a:p>
            <a:pPr algn="ctr"/>
            <a:r>
              <a:rPr kumimoji="0" lang="pl-PL" sz="2000" b="1">
                <a:solidFill>
                  <a:srgbClr val="FFFFFF"/>
                </a:solidFill>
              </a:rPr>
              <a:t>Mamy 26 klas, w tym 10 integracyjnych, </a:t>
            </a:r>
          </a:p>
          <a:p>
            <a:pPr algn="ctr"/>
            <a:r>
              <a:rPr kumimoji="0" lang="pl-PL" sz="2000" b="1">
                <a:solidFill>
                  <a:srgbClr val="FFFFFF"/>
                </a:solidFill>
              </a:rPr>
              <a:t>6 o profilu sportowym oraz 1 autystyczną</a:t>
            </a:r>
            <a:r>
              <a:rPr kumimoji="0" lang="pl-PL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kumimoji="0" lang="cs-CZ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kumimoji="0" lang="pl-PL" sz="20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9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522FEA-CF9A-4556-8951-65689549C456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2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14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października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święto</a:t>
            </a: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392363" y="315913"/>
            <a:ext cx="6294437" cy="555625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Dzień Edukacji Narodowej</a:t>
            </a:r>
            <a:endParaRPr lang="cs-CZ" sz="32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9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1D2E73-120D-4C2D-8CA8-D47D894E7944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20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21511" name="PoleTekstowe 2"/>
          <p:cNvSpPr txBox="1">
            <a:spLocks noChangeArrowheads="1"/>
          </p:cNvSpPr>
          <p:nvPr/>
        </p:nvSpPr>
        <p:spPr bwMode="auto">
          <a:xfrm>
            <a:off x="2597150" y="6037263"/>
            <a:ext cx="5797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</a:rPr>
              <a:t>Pasowanie pierwszoklasistów na uczniów</a:t>
            </a:r>
            <a:r>
              <a:rPr lang="cs-CZ" sz="2000" b="1">
                <a:solidFill>
                  <a:schemeClr val="bg1"/>
                </a:solidFill>
              </a:rPr>
              <a:t> </a:t>
            </a:r>
            <a:endParaRPr lang="pl-PL" sz="2000" b="1">
              <a:solidFill>
                <a:schemeClr val="bg1"/>
              </a:solidFill>
            </a:endParaRPr>
          </a:p>
        </p:txBody>
      </p:sp>
      <p:pic>
        <p:nvPicPr>
          <p:cNvPr id="21512" name="Obraz 3" descr="2013_10_14 pasowanie-00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7150" y="1204913"/>
            <a:ext cx="5967413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14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października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święto </a:t>
            </a: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392363" y="169863"/>
            <a:ext cx="6294437" cy="555625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Dzień Edukacji Narodowej</a:t>
            </a:r>
            <a:endParaRPr lang="cs-CZ" sz="32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 useBgFill="1">
        <p:nvSpPr>
          <p:cNvPr id="17" name="PoleTekstowe 16"/>
          <p:cNvSpPr txBox="1"/>
          <p:nvPr/>
        </p:nvSpPr>
        <p:spPr>
          <a:xfrm>
            <a:off x="2208213" y="5399088"/>
            <a:ext cx="6478587" cy="977900"/>
          </a:xfrm>
          <a:prstGeom prst="rect">
            <a:avLst/>
          </a:prstGeom>
          <a:effectLst/>
        </p:spPr>
        <p:txBody>
          <a:bodyPr anchor="ctr"/>
          <a:lstStyle/>
          <a:p>
            <a:pPr algn="ctr"/>
            <a:r>
              <a:rPr lang="pl-PL" sz="2200" b="1">
                <a:solidFill>
                  <a:schemeClr val="bg1"/>
                </a:solidFill>
              </a:rPr>
              <a:t>Wręczenie dyplomów i nagród tegorocznej „Diamentowej Ósemki</a:t>
            </a:r>
            <a:r>
              <a:rPr lang="ja-JP" altLang="pl-PL" sz="2200" b="1">
                <a:solidFill>
                  <a:schemeClr val="bg1"/>
                </a:solidFill>
              </a:rPr>
              <a:t>”</a:t>
            </a:r>
            <a:r>
              <a:rPr lang="cs-CZ" sz="2200" b="1">
                <a:solidFill>
                  <a:schemeClr val="bg1"/>
                </a:solidFill>
              </a:rPr>
              <a:t> </a:t>
            </a:r>
            <a:endParaRPr kumimoji="0" lang="pl-PL" sz="2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4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A7C5C0-F778-44F4-BDD5-64F32920DC2C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21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pic>
        <p:nvPicPr>
          <p:cNvPr id="22536" name="Obraz 1" descr="2013_10_14 diamentowa osemka-02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313" y="1146175"/>
            <a:ext cx="5670550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14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października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święto</a:t>
            </a: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392363" y="169863"/>
            <a:ext cx="6294437" cy="555625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Dzień Edukacji Narodowej</a:t>
            </a:r>
            <a:endParaRPr lang="cs-CZ" sz="32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 useBgFill="1">
        <p:nvSpPr>
          <p:cNvPr id="17" name="PoleTekstowe 16"/>
          <p:cNvSpPr txBox="1"/>
          <p:nvPr/>
        </p:nvSpPr>
        <p:spPr>
          <a:xfrm>
            <a:off x="2665413" y="5681663"/>
            <a:ext cx="6478587" cy="977900"/>
          </a:xfrm>
          <a:prstGeom prst="rect">
            <a:avLst/>
          </a:prstGeom>
          <a:effectLst/>
        </p:spPr>
        <p:txBody>
          <a:bodyPr anchor="ctr"/>
          <a:lstStyle/>
          <a:p>
            <a:pPr algn="ctr"/>
            <a:r>
              <a:rPr lang="pl-PL" sz="2000" b="1">
                <a:solidFill>
                  <a:schemeClr val="bg1"/>
                </a:solidFill>
              </a:rPr>
              <a:t>Radio Katowice zainteresowało się naszym DYKTANDEM. Pani Strzemińska rozmawiała również o Krystynie Bochenek.</a:t>
            </a:r>
            <a:endParaRPr kumimoji="0" lang="pl-PL" sz="2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8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8963C6-710C-4655-857D-141ECCD3AAA3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22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pic>
        <p:nvPicPr>
          <p:cNvPr id="23560" name="Obraz 7" descr="2013_10_14 diamentowa osemka-05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0800" y="725488"/>
            <a:ext cx="624046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28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października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akcja charytatywna</a:t>
            </a: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392363" y="169863"/>
            <a:ext cx="6294437" cy="555625"/>
          </a:xfrm>
          <a:prstGeom prst="rect">
            <a:avLst/>
          </a:prstGeom>
          <a:effectLst/>
        </p:spPr>
        <p:txBody>
          <a:bodyPr anchor="ctr"/>
          <a:lstStyle/>
          <a:p>
            <a:pPr algn="ctr"/>
            <a:r>
              <a:rPr lang="pl-PL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Zbiórka żołędzi i kasztanów</a:t>
            </a:r>
            <a:endParaRPr lang="cs-CZ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9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06E26A-73FD-4178-98DE-83C27BA6B1C8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23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31751" name="Prostokąt 7"/>
          <p:cNvSpPr>
            <a:spLocks noChangeArrowheads="1"/>
          </p:cNvSpPr>
          <p:nvPr/>
        </p:nvSpPr>
        <p:spPr bwMode="auto">
          <a:xfrm>
            <a:off x="2133600" y="3603625"/>
            <a:ext cx="34258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</a:rPr>
              <a:t>I miejsce i nagrodę główną – bilety wstępu do Parku Leśnych Niespodzianek </a:t>
            </a:r>
          </a:p>
          <a:p>
            <a:pPr algn="ctr"/>
            <a:r>
              <a:rPr lang="pl-PL" sz="2000" b="1">
                <a:solidFill>
                  <a:schemeClr val="bg1"/>
                </a:solidFill>
              </a:rPr>
              <a:t>w Ustroniu </a:t>
            </a:r>
          </a:p>
          <a:p>
            <a:pPr algn="ctr"/>
            <a:r>
              <a:rPr lang="pl-PL" sz="2000" b="1">
                <a:solidFill>
                  <a:schemeClr val="bg1"/>
                </a:solidFill>
              </a:rPr>
              <a:t>zdobyła klasa </a:t>
            </a:r>
            <a:r>
              <a:rPr lang="pl-PL" sz="2000" b="1" u="sng">
                <a:solidFill>
                  <a:schemeClr val="bg1"/>
                </a:solidFill>
              </a:rPr>
              <a:t>1c SP </a:t>
            </a:r>
          </a:p>
          <a:p>
            <a:pPr algn="ctr"/>
            <a:r>
              <a:rPr lang="pl-PL" sz="2000" b="1">
                <a:solidFill>
                  <a:schemeClr val="bg1"/>
                </a:solidFill>
              </a:rPr>
              <a:t>(II – 2b SP, III – 5c).</a:t>
            </a:r>
            <a:r>
              <a:rPr lang="cs-CZ" sz="2000" b="1">
                <a:solidFill>
                  <a:schemeClr val="bg1"/>
                </a:solidFill>
              </a:rPr>
              <a:t> </a:t>
            </a:r>
            <a:endParaRPr lang="pl-PL" sz="2000" b="1">
              <a:solidFill>
                <a:schemeClr val="bg1"/>
              </a:solidFill>
            </a:endParaRPr>
          </a:p>
        </p:txBody>
      </p:sp>
      <p:pic>
        <p:nvPicPr>
          <p:cNvPr id="31752" name="Obraz 8" descr="573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92363" y="1017588"/>
            <a:ext cx="3290887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Obraz 9" descr="Zrzut ekranu 2014-02-09 o 19.56.30.png"/>
          <p:cNvSpPr>
            <a:spLocks noChangeAspect="1"/>
          </p:cNvSpPr>
          <p:nvPr/>
        </p:nvSpPr>
        <p:spPr bwMode="auto">
          <a:xfrm>
            <a:off x="2392363" y="4452938"/>
            <a:ext cx="3433762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1754" name="Prostokąt 11"/>
          <p:cNvSpPr>
            <a:spLocks noChangeArrowheads="1"/>
          </p:cNvSpPr>
          <p:nvPr/>
        </p:nvSpPr>
        <p:spPr bwMode="auto">
          <a:xfrm>
            <a:off x="5826125" y="1017588"/>
            <a:ext cx="30416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</a:rPr>
              <a:t>Uczniowie  zebrali </a:t>
            </a:r>
          </a:p>
          <a:p>
            <a:pPr algn="ctr"/>
            <a:r>
              <a:rPr lang="pl-PL" sz="2000" b="1">
                <a:solidFill>
                  <a:schemeClr val="bg1"/>
                </a:solidFill>
              </a:rPr>
              <a:t>w sumie </a:t>
            </a:r>
            <a:r>
              <a:rPr lang="pl-PL" sz="2000" b="1" u="sng">
                <a:solidFill>
                  <a:schemeClr val="bg1"/>
                </a:solidFill>
              </a:rPr>
              <a:t>1534</a:t>
            </a:r>
            <a:r>
              <a:rPr lang="pl-PL" sz="2000" b="1">
                <a:solidFill>
                  <a:schemeClr val="bg1"/>
                </a:solidFill>
              </a:rPr>
              <a:t> kg kasztanów </a:t>
            </a:r>
          </a:p>
          <a:p>
            <a:pPr algn="ctr"/>
            <a:r>
              <a:rPr lang="pl-PL" sz="2000" b="1">
                <a:solidFill>
                  <a:schemeClr val="bg1"/>
                </a:solidFill>
              </a:rPr>
              <a:t>i żołędzi  - karmy </a:t>
            </a:r>
          </a:p>
          <a:p>
            <a:pPr algn="ctr"/>
            <a:r>
              <a:rPr lang="pl-PL" sz="2000" b="1">
                <a:solidFill>
                  <a:schemeClr val="bg1"/>
                </a:solidFill>
              </a:rPr>
              <a:t>dla dzikich zwierząt </a:t>
            </a:r>
          </a:p>
          <a:p>
            <a:pPr algn="ctr"/>
            <a:r>
              <a:rPr lang="pl-PL" sz="2000" b="1">
                <a:solidFill>
                  <a:schemeClr val="bg1"/>
                </a:solidFill>
              </a:rPr>
              <a:t>w zimie. </a:t>
            </a:r>
            <a:endParaRPr lang="cs-CZ" sz="2000" b="1">
              <a:solidFill>
                <a:schemeClr val="bg1"/>
              </a:solidFill>
            </a:endParaRPr>
          </a:p>
        </p:txBody>
      </p:sp>
      <p:pic>
        <p:nvPicPr>
          <p:cNvPr id="31755" name="Obraz 1" descr="Zrzut ekranu 2014-02-09 o 19.55.3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83250" y="3954463"/>
            <a:ext cx="31273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w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październiku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wycieczka</a:t>
            </a: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392363" y="169863"/>
            <a:ext cx="6294437" cy="555625"/>
          </a:xfrm>
          <a:prstGeom prst="rect">
            <a:avLst/>
          </a:prstGeom>
          <a:effectLst/>
        </p:spPr>
        <p:txBody>
          <a:bodyPr anchor="ctr"/>
          <a:lstStyle/>
          <a:p>
            <a:pPr algn="ctr">
              <a:defRPr/>
            </a:pPr>
            <a:r>
              <a:rPr lang="pl-PL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Arial" charset="0"/>
              </a:rPr>
              <a:t>WYCIECZKI</a:t>
            </a:r>
            <a:endParaRPr lang="cs-CZ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Arial" charset="0"/>
            </a:endParaRPr>
          </a:p>
        </p:txBody>
      </p:sp>
      <p:sp>
        <p:nvSpPr>
          <p:cNvPr id="32773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B7EE62-4C14-436D-B186-31A84D34CD9B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24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32775" name="PoleTekstowe 1"/>
          <p:cNvSpPr txBox="1">
            <a:spLocks noChangeArrowheads="1"/>
          </p:cNvSpPr>
          <p:nvPr/>
        </p:nvSpPr>
        <p:spPr bwMode="auto">
          <a:xfrm>
            <a:off x="2278063" y="876300"/>
            <a:ext cx="6148387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l-PL" sz="2200" b="1">
                <a:solidFill>
                  <a:schemeClr val="bg1"/>
                </a:solidFill>
              </a:rPr>
              <a:t>na Karkoszczonkę – 1 X – kl. 5c</a:t>
            </a:r>
          </a:p>
          <a:p>
            <a:pPr marL="285750" indent="-285750">
              <a:buFont typeface="Arial" charset="0"/>
              <a:buChar char="•"/>
            </a:pPr>
            <a:r>
              <a:rPr lang="pl-PL" sz="2200" b="1">
                <a:solidFill>
                  <a:schemeClr val="bg1"/>
                </a:solidFill>
              </a:rPr>
              <a:t>na Równicę</a:t>
            </a:r>
            <a:r>
              <a:rPr lang="cs-CZ" sz="2200" b="1">
                <a:solidFill>
                  <a:schemeClr val="bg1"/>
                </a:solidFill>
              </a:rPr>
              <a:t> – 4 X – kl. 4b, 4c</a:t>
            </a:r>
          </a:p>
          <a:p>
            <a:pPr marL="285750" indent="-285750">
              <a:buFont typeface="Arial" charset="0"/>
              <a:buChar char="•"/>
            </a:pPr>
            <a:r>
              <a:rPr lang="cs-CZ" sz="2200" b="1">
                <a:solidFill>
                  <a:schemeClr val="bg1"/>
                </a:solidFill>
              </a:rPr>
              <a:t>do „Koziej Zagrody“ w Brennej – 7 X – kl.3 SP</a:t>
            </a:r>
          </a:p>
          <a:p>
            <a:pPr marL="285750" indent="-285750">
              <a:buFont typeface="Arial" charset="0"/>
              <a:buChar char="•"/>
            </a:pPr>
            <a:endParaRPr lang="cs-CZ" sz="2200" b="1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cs-CZ" sz="2200" b="1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cs-CZ" sz="2200" b="1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cs-CZ" sz="2200" b="1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cs-CZ" sz="2200" b="1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cs-CZ" sz="2200" b="1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cs-CZ" sz="2200" b="1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cs-CZ" sz="2200" b="1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pl-PL" sz="2200" b="1">
                <a:solidFill>
                  <a:schemeClr val="bg1"/>
                </a:solidFill>
              </a:rPr>
              <a:t>do Wisły – Ustronia połączona z ogniskiem, Dzień Chłopaka</a:t>
            </a:r>
            <a:r>
              <a:rPr lang="cs-CZ" sz="2200" b="1">
                <a:solidFill>
                  <a:schemeClr val="bg1"/>
                </a:solidFill>
              </a:rPr>
              <a:t>  - ? - kl. IB G</a:t>
            </a:r>
          </a:p>
          <a:p>
            <a:pPr marL="285750" indent="-285750">
              <a:buFont typeface="Arial" charset="0"/>
              <a:buChar char="•"/>
            </a:pPr>
            <a:r>
              <a:rPr lang="pl-PL" sz="2200" b="1">
                <a:solidFill>
                  <a:schemeClr val="bg1"/>
                </a:solidFill>
              </a:rPr>
              <a:t>na Szyndzielnię i Klimczok</a:t>
            </a:r>
            <a:r>
              <a:rPr lang="cs-CZ" sz="2200" b="1">
                <a:solidFill>
                  <a:schemeClr val="bg1"/>
                </a:solidFill>
              </a:rPr>
              <a:t>  - 23 X – kl.6</a:t>
            </a:r>
            <a:endParaRPr lang="pl-PL" sz="2200" b="1">
              <a:solidFill>
                <a:schemeClr val="bg1"/>
              </a:solidFill>
            </a:endParaRPr>
          </a:p>
        </p:txBody>
      </p:sp>
      <p:pic>
        <p:nvPicPr>
          <p:cNvPr id="32776" name="Obraz 2" descr="Zrzut ekranu 2014-02-09 o 20.08.34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00363" y="2427288"/>
            <a:ext cx="42957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az 15" descr="3065302-flaga-usa-643-48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99288" y="4784725"/>
            <a:ext cx="156845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w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październiku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4994275"/>
            <a:ext cx="1363662" cy="730250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kino, konkurs</a:t>
            </a: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j. angielski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797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98FEFF-2FB3-4612-8FFF-536CA6B7DDA3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25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33799" name="PoleTekstowe 3"/>
          <p:cNvSpPr txBox="1">
            <a:spLocks noChangeArrowheads="1"/>
          </p:cNvSpPr>
          <p:nvPr/>
        </p:nvSpPr>
        <p:spPr bwMode="auto">
          <a:xfrm>
            <a:off x="2441575" y="871538"/>
            <a:ext cx="4633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>
                <a:solidFill>
                  <a:srgbClr val="FFFFFF"/>
                </a:solidFill>
              </a:rPr>
              <a:t>Warsztaty filmowe w Bielskim Centrum Kultury dla klas 3 G.</a:t>
            </a:r>
            <a:endParaRPr lang="cs-CZ" sz="2400" b="1">
              <a:solidFill>
                <a:srgbClr val="FFFFFF"/>
              </a:solidFill>
            </a:endParaRPr>
          </a:p>
        </p:txBody>
      </p:sp>
      <p:sp>
        <p:nvSpPr>
          <p:cNvPr id="33800" name="PoleTekstowe 6"/>
          <p:cNvSpPr txBox="1">
            <a:spLocks noChangeArrowheads="1"/>
          </p:cNvSpPr>
          <p:nvPr/>
        </p:nvSpPr>
        <p:spPr bwMode="auto">
          <a:xfrm>
            <a:off x="4970463" y="2644775"/>
            <a:ext cx="3587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>
                <a:solidFill>
                  <a:srgbClr val="FFFFFF"/>
                </a:solidFill>
              </a:rPr>
              <a:t>Turniej szachowy </a:t>
            </a:r>
          </a:p>
          <a:p>
            <a:r>
              <a:rPr lang="pl-PL" sz="2400" b="1">
                <a:solidFill>
                  <a:srgbClr val="FFFFFF"/>
                </a:solidFill>
              </a:rPr>
              <a:t>o mistrzostwo szkoły</a:t>
            </a:r>
            <a:r>
              <a:rPr lang="cs-CZ" sz="2400" b="1">
                <a:solidFill>
                  <a:srgbClr val="FFFFFF"/>
                </a:solidFill>
              </a:rPr>
              <a:t> </a:t>
            </a:r>
            <a:endParaRPr lang="pl-PL" sz="2400" b="1">
              <a:solidFill>
                <a:srgbClr val="FFFFFF"/>
              </a:solidFill>
            </a:endParaRPr>
          </a:p>
        </p:txBody>
      </p:sp>
      <p:sp>
        <p:nvSpPr>
          <p:cNvPr id="33801" name="Prostokąt 9"/>
          <p:cNvSpPr>
            <a:spLocks noChangeArrowheads="1"/>
          </p:cNvSpPr>
          <p:nvPr/>
        </p:nvSpPr>
        <p:spPr bwMode="auto">
          <a:xfrm>
            <a:off x="2354263" y="4648200"/>
            <a:ext cx="4489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>
                <a:solidFill>
                  <a:srgbClr val="FFFFFF"/>
                </a:solidFill>
              </a:rPr>
              <a:t>Warsztaty językowe dla gimnazjalistów prowadzone przez grupę Amerykanów</a:t>
            </a:r>
            <a:r>
              <a:rPr lang="cs-CZ" sz="2400" b="1">
                <a:solidFill>
                  <a:srgbClr val="FFFFFF"/>
                </a:solidFill>
              </a:rPr>
              <a:t> </a:t>
            </a:r>
            <a:endParaRPr lang="pl-PL" sz="2400" b="1">
              <a:solidFill>
                <a:srgbClr val="FFFFFF"/>
              </a:solidFill>
            </a:endParaRPr>
          </a:p>
        </p:txBody>
      </p:sp>
      <p:sp>
        <p:nvSpPr>
          <p:cNvPr id="33802" name="Obraz 11" descr="Zrzut ekranu 2014-02-09 o 20.19.48.png"/>
          <p:cNvSpPr>
            <a:spLocks noChangeAspect="1"/>
          </p:cNvSpPr>
          <p:nvPr/>
        </p:nvSpPr>
        <p:spPr bwMode="auto">
          <a:xfrm>
            <a:off x="6999288" y="600075"/>
            <a:ext cx="185420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33803" name="Obraz 14" descr="Zrzut ekranu 2014-02-09 o 20.21.34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32075" y="2644775"/>
            <a:ext cx="173513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Obraz 1" descr="Zrzut ekranu 2014-02-09 o 20.19.48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77088" y="846138"/>
            <a:ext cx="150971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w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październiku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konkurs zewn.</a:t>
            </a:r>
          </a:p>
        </p:txBody>
      </p:sp>
      <p:sp>
        <p:nvSpPr>
          <p:cNvPr id="34820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1A6B6F-20A4-4DD5-9DCF-39E8609EB2C2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26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47109" name="PoleTekstowe 4"/>
          <p:cNvSpPr txBox="1">
            <a:spLocks noChangeArrowheads="1"/>
          </p:cNvSpPr>
          <p:nvPr/>
        </p:nvSpPr>
        <p:spPr bwMode="auto">
          <a:xfrm>
            <a:off x="2711450" y="465138"/>
            <a:ext cx="5546725" cy="1006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Konkurs plastyczny </a:t>
            </a:r>
          </a:p>
          <a:p>
            <a:pPr algn="ctr"/>
            <a:r>
              <a:rPr lang="pl-PL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„Jan Paweł II – bliski dzieciom</a:t>
            </a:r>
            <a:r>
              <a:rPr lang="ja-JP" altLang="pl-PL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pl-PL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Wydawnictwo Promyczek</a:t>
            </a:r>
            <a:r>
              <a:rPr lang="cs-CZ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pl-PL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4823" name="Obraz 16" descr="Zrzut ekranu 2014-02-09 o 20.23.23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1450" y="2874963"/>
            <a:ext cx="12763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Prostokąt 7"/>
          <p:cNvSpPr>
            <a:spLocks noChangeArrowheads="1"/>
          </p:cNvSpPr>
          <p:nvPr/>
        </p:nvSpPr>
        <p:spPr bwMode="auto">
          <a:xfrm>
            <a:off x="4113213" y="2103438"/>
            <a:ext cx="457358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</a:rPr>
              <a:t>Maciej Banaś, Tymoteusz Dadok, Karolina Gandor, Mikołaj Jochacy, Kamil Korzonek, Kacper Nogawczyk, Miłosz Odziomek, Paskal Staniek, Igor Sztwiertnia, Nikola Świątek – wszyscy kl. III a; Jagoda Barska, Kornelia Kuciej – obie kl. III b; Paweł Bujok – kl. III c</a:t>
            </a:r>
          </a:p>
        </p:txBody>
      </p:sp>
      <p:sp>
        <p:nvSpPr>
          <p:cNvPr id="34825" name="Prostokąt 8"/>
          <p:cNvSpPr>
            <a:spLocks noChangeArrowheads="1"/>
          </p:cNvSpPr>
          <p:nvPr/>
        </p:nvSpPr>
        <p:spPr bwMode="auto">
          <a:xfrm>
            <a:off x="3059113" y="5554663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</a:rPr>
              <a:t>Rozstrzygnięcie konkursu nastąpi w marcu 2014 r.</a:t>
            </a:r>
            <a:r>
              <a:rPr lang="cs-CZ" sz="2000" b="1">
                <a:solidFill>
                  <a:schemeClr val="bg1"/>
                </a:solidFill>
              </a:rPr>
              <a:t> </a:t>
            </a:r>
            <a:endParaRPr lang="pl-PL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w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październiku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biblioteka</a:t>
            </a:r>
          </a:p>
        </p:txBody>
      </p:sp>
      <p:sp>
        <p:nvSpPr>
          <p:cNvPr id="35844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F8344B-5241-4400-9972-184B7859A976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27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48133" name="PoleTekstowe 3"/>
          <p:cNvSpPr txBox="1">
            <a:spLocks noChangeArrowheads="1"/>
          </p:cNvSpPr>
          <p:nvPr/>
        </p:nvSpPr>
        <p:spPr bwMode="auto">
          <a:xfrm>
            <a:off x="1905000" y="198438"/>
            <a:ext cx="696595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r>
              <a:rPr lang="pl-PL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Międzynarodowy Miesiąc Bibliotek Szkolnych</a:t>
            </a:r>
            <a:r>
              <a:rPr lang="cs-CZ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5847" name="PoleTekstowe 4"/>
          <p:cNvSpPr txBox="1">
            <a:spLocks noChangeArrowheads="1"/>
          </p:cNvSpPr>
          <p:nvPr/>
        </p:nvSpPr>
        <p:spPr bwMode="auto">
          <a:xfrm>
            <a:off x="6553200" y="1030288"/>
            <a:ext cx="23177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</a:rPr>
              <a:t>Zajęcia czytelnicze </a:t>
            </a:r>
          </a:p>
          <a:p>
            <a:pPr algn="ctr"/>
            <a:r>
              <a:rPr lang="pl-PL" sz="2000" b="1">
                <a:solidFill>
                  <a:schemeClr val="bg1"/>
                </a:solidFill>
              </a:rPr>
              <a:t>dla uczniów klas pierwszych „Przygoda </a:t>
            </a:r>
          </a:p>
          <a:p>
            <a:pPr algn="ctr"/>
            <a:r>
              <a:rPr lang="pl-PL" sz="2000" b="1">
                <a:solidFill>
                  <a:schemeClr val="bg1"/>
                </a:solidFill>
              </a:rPr>
              <a:t>z Franklinem</a:t>
            </a:r>
            <a:r>
              <a:rPr lang="ja-JP" altLang="pl-PL" sz="2000" b="1">
                <a:solidFill>
                  <a:schemeClr val="bg1"/>
                </a:solidFill>
              </a:rPr>
              <a:t>”</a:t>
            </a:r>
            <a:r>
              <a:rPr lang="pl-PL" sz="2000" b="1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5848" name="Obraz 3" descr="Zrzut ekranu 2014-02-10 o 18.32.39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25" y="871538"/>
            <a:ext cx="4173538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Obraz 4" descr="Zrzut ekranu 2014-02-10 o 18.32.2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61000" y="3773488"/>
            <a:ext cx="3575050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Obraz 6" descr="Zrzut ekranu 2014-02-10 o 18.32.0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25" y="3773488"/>
            <a:ext cx="3317875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w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październiku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4994275"/>
            <a:ext cx="1363662" cy="730250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kumimoji="0" lang="pl-PL" sz="1400" b="1">
                <a:solidFill>
                  <a:srgbClr val="254061"/>
                </a:solidFill>
              </a:rPr>
              <a:t>Rada Rodziców, zdrowie</a:t>
            </a:r>
          </a:p>
        </p:txBody>
      </p:sp>
      <p:sp>
        <p:nvSpPr>
          <p:cNvPr id="36868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20FC9F-46A3-47B1-A73E-DC5A46893D96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28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49157" name="PoleTekstowe 3"/>
          <p:cNvSpPr txBox="1">
            <a:spLocks noChangeArrowheads="1"/>
          </p:cNvSpPr>
          <p:nvPr/>
        </p:nvSpPr>
        <p:spPr bwMode="auto">
          <a:xfrm>
            <a:off x="2598738" y="433388"/>
            <a:ext cx="6088062" cy="15525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pl-PL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 Bezpieczny Puchatek</a:t>
            </a:r>
            <a:r>
              <a:rPr lang="ja-JP" altLang="pl-PL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pl-PL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 </a:t>
            </a:r>
          </a:p>
          <a:p>
            <a:pPr algn="ctr"/>
            <a:r>
              <a:rPr lang="pl-PL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film i pogadanki </a:t>
            </a:r>
          </a:p>
          <a:p>
            <a:pPr algn="ctr"/>
            <a:r>
              <a:rPr lang="pl-PL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dla wszystkich uczniów klas pierwszych.</a:t>
            </a:r>
            <a:endParaRPr lang="cs-CZ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6871" name="Obraz 1" descr="20_puchatek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2513" y="1985963"/>
            <a:ext cx="4025900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2181225" y="5035550"/>
            <a:ext cx="6345238" cy="1187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Nowa siłownia otwarta!</a:t>
            </a:r>
          </a:p>
          <a:p>
            <a:pPr algn="ctr"/>
            <a:r>
              <a:rPr lang="pl-PL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Od 21 października mogą z niej korzystać </a:t>
            </a:r>
          </a:p>
          <a:p>
            <a:pPr algn="ctr"/>
            <a:r>
              <a:rPr lang="pl-PL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także rodzice. </a:t>
            </a:r>
            <a:endParaRPr lang="cs-CZ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7-25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listopada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test</a:t>
            </a:r>
          </a:p>
        </p:txBody>
      </p:sp>
      <p:sp>
        <p:nvSpPr>
          <p:cNvPr id="37892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F9968C-1E6D-4EB7-9E97-5E85D197B0E2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29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50181" name="PoleTekstowe 3"/>
          <p:cNvSpPr txBox="1">
            <a:spLocks noChangeArrowheads="1"/>
          </p:cNvSpPr>
          <p:nvPr/>
        </p:nvSpPr>
        <p:spPr bwMode="auto">
          <a:xfrm>
            <a:off x="2514600" y="209550"/>
            <a:ext cx="5684838" cy="954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Eliminacje szkolne</a:t>
            </a:r>
          </a:p>
          <a:p>
            <a:pPr algn="ctr" eaLnBrk="1" hangingPunct="1">
              <a:defRPr/>
            </a:pPr>
            <a:r>
              <a:rPr lang="pl-PL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 konkursów przedmiotowych</a:t>
            </a:r>
            <a:endParaRPr lang="cs-CZ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5" name="Prostokąt 4"/>
          <p:cNvSpPr>
            <a:spLocks noChangeArrowheads="1"/>
          </p:cNvSpPr>
          <p:nvPr/>
        </p:nvSpPr>
        <p:spPr bwMode="auto">
          <a:xfrm>
            <a:off x="2514600" y="5380038"/>
            <a:ext cx="6172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>
                <a:solidFill>
                  <a:schemeClr val="bg1"/>
                </a:solidFill>
              </a:rPr>
              <a:t>W SP uczestniczyliśmy w obu konkursach (J. Polskiego</a:t>
            </a:r>
          </a:p>
          <a:p>
            <a:pPr algn="ctr"/>
            <a:r>
              <a:rPr lang="pl-PL" sz="1600" b="1">
                <a:solidFill>
                  <a:schemeClr val="bg1"/>
                </a:solidFill>
              </a:rPr>
              <a:t> z Elem. Historii oraz Matematyki z Elem. Przyrody) – jednak nasi uczniowie nie zaklasyfikowali się do kolejnego etapu.</a:t>
            </a:r>
            <a:endParaRPr lang="cs-CZ" sz="1600" b="1">
              <a:solidFill>
                <a:schemeClr val="bg1"/>
              </a:solidFill>
            </a:endParaRPr>
          </a:p>
          <a:p>
            <a:pPr algn="ctr"/>
            <a:endParaRPr lang="pl-PL" sz="1600" b="1">
              <a:solidFill>
                <a:schemeClr val="bg1"/>
              </a:solidFill>
            </a:endParaRPr>
          </a:p>
        </p:txBody>
      </p:sp>
      <p:pic>
        <p:nvPicPr>
          <p:cNvPr id="37896" name="Obraz 1" descr="2013_11_08 konk matem-0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63" y="1271588"/>
            <a:ext cx="5297487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b="1">
                <a:solidFill>
                  <a:srgbClr val="254061"/>
                </a:solidFill>
              </a:rPr>
              <a:t>17 </a:t>
            </a:r>
          </a:p>
          <a:p>
            <a:pPr algn="ctr"/>
            <a:r>
              <a:rPr kumimoji="0" lang="pl-PL" b="1">
                <a:solidFill>
                  <a:srgbClr val="254061"/>
                </a:solidFill>
              </a:rPr>
              <a:t>września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99050"/>
            <a:ext cx="1363662" cy="517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bezpieczeństwo</a:t>
            </a:r>
          </a:p>
        </p:txBody>
      </p:sp>
      <p:sp>
        <p:nvSpPr>
          <p:cNvPr id="4100" name="PoleTekstowe 12"/>
          <p:cNvSpPr txBox="1">
            <a:spLocks noChangeArrowheads="1"/>
          </p:cNvSpPr>
          <p:nvPr/>
        </p:nvSpPr>
        <p:spPr bwMode="auto">
          <a:xfrm>
            <a:off x="2501900" y="2922588"/>
            <a:ext cx="6313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pl-PL"/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436813" y="312738"/>
            <a:ext cx="6294437" cy="554037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„Bezpiecznie w drodze do szkoły</a:t>
            </a:r>
            <a:r>
              <a:rPr lang="ja-JP" altLang="pl-PL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endParaRPr lang="cs-CZ" sz="28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 useBgFill="1">
        <p:nvSpPr>
          <p:cNvPr id="4102" name="PoleTekstowe 16"/>
          <p:cNvSpPr txBox="1">
            <a:spLocks noChangeArrowheads="1"/>
          </p:cNvSpPr>
          <p:nvPr/>
        </p:nvSpPr>
        <p:spPr bwMode="auto">
          <a:xfrm>
            <a:off x="2520950" y="5427663"/>
            <a:ext cx="6294438" cy="127793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400" b="1">
                <a:solidFill>
                  <a:srgbClr val="FFFFFF"/>
                </a:solidFill>
              </a:rPr>
              <a:t>W ramach tej akcji uczniowie klas I-III SP </a:t>
            </a:r>
          </a:p>
          <a:p>
            <a:pPr algn="ctr"/>
            <a:r>
              <a:rPr lang="pl-PL" sz="2400" b="1">
                <a:solidFill>
                  <a:srgbClr val="FFFFFF"/>
                </a:solidFill>
              </a:rPr>
              <a:t>spotkali się z policjantem.</a:t>
            </a:r>
            <a:r>
              <a:rPr lang="cs-CZ" sz="2400" b="1">
                <a:solidFill>
                  <a:srgbClr val="FFFFFF"/>
                </a:solidFill>
              </a:rPr>
              <a:t> </a:t>
            </a:r>
            <a:endParaRPr kumimoji="0" lang="pl-PL" sz="2400" b="1">
              <a:solidFill>
                <a:srgbClr val="FFFFFF"/>
              </a:solidFill>
            </a:endParaRPr>
          </a:p>
        </p:txBody>
      </p:sp>
      <p:sp>
        <p:nvSpPr>
          <p:cNvPr id="4103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9FF6CF-6648-49F0-9506-28E8BB308C82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3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pic>
        <p:nvPicPr>
          <p:cNvPr id="2" name="Obraz 1" descr="2013_09_17 policjant-01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5075" y="1001713"/>
            <a:ext cx="6181725" cy="463550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7-25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listopada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test</a:t>
            </a:r>
          </a:p>
        </p:txBody>
      </p:sp>
      <p:sp>
        <p:nvSpPr>
          <p:cNvPr id="38916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569768-ED6D-4DED-ACF2-9C40639E14B0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30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51205" name="PoleTekstowe 3"/>
          <p:cNvSpPr txBox="1">
            <a:spLocks noChangeArrowheads="1"/>
          </p:cNvSpPr>
          <p:nvPr/>
        </p:nvSpPr>
        <p:spPr bwMode="auto">
          <a:xfrm>
            <a:off x="2514600" y="122238"/>
            <a:ext cx="5684838" cy="955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Eliminacje szkolne </a:t>
            </a:r>
          </a:p>
          <a:p>
            <a:pPr algn="ctr" eaLnBrk="1" hangingPunct="1">
              <a:defRPr/>
            </a:pPr>
            <a:r>
              <a:rPr lang="pl-PL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 konkursów przedmiotowych</a:t>
            </a:r>
            <a:endParaRPr lang="cs-CZ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9" name="Prostokąt 4"/>
          <p:cNvSpPr>
            <a:spLocks noChangeArrowheads="1"/>
          </p:cNvSpPr>
          <p:nvPr/>
        </p:nvSpPr>
        <p:spPr bwMode="auto">
          <a:xfrm>
            <a:off x="2206625" y="4432300"/>
            <a:ext cx="69373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Więcej szczęścia, a raczej wiedzy i umiejętności, mieli gimnazjaliści. </a:t>
            </a:r>
          </a:p>
          <a:p>
            <a:r>
              <a:rPr lang="pl-PL">
                <a:solidFill>
                  <a:schemeClr val="bg1"/>
                </a:solidFill>
              </a:rPr>
              <a:t>Do II etapu zaklasyfikowali się uczniowie:</a:t>
            </a:r>
            <a:endParaRPr lang="cs-CZ">
              <a:solidFill>
                <a:schemeClr val="bg1"/>
              </a:solidFill>
            </a:endParaRPr>
          </a:p>
          <a:p>
            <a:r>
              <a:rPr lang="pl-PL" b="1">
                <a:solidFill>
                  <a:schemeClr val="bg1"/>
                </a:solidFill>
              </a:rPr>
              <a:t>Jakub Stebel </a:t>
            </a:r>
            <a:r>
              <a:rPr lang="pl-PL">
                <a:solidFill>
                  <a:schemeClr val="bg1"/>
                </a:solidFill>
              </a:rPr>
              <a:t>– historia,</a:t>
            </a:r>
            <a:endParaRPr lang="cs-CZ">
              <a:solidFill>
                <a:schemeClr val="bg1"/>
              </a:solidFill>
            </a:endParaRPr>
          </a:p>
          <a:p>
            <a:r>
              <a:rPr lang="pl-PL" b="1">
                <a:solidFill>
                  <a:schemeClr val="bg1"/>
                </a:solidFill>
              </a:rPr>
              <a:t>Dorota Górny i Paweł Lisek </a:t>
            </a:r>
            <a:r>
              <a:rPr lang="pl-PL">
                <a:solidFill>
                  <a:schemeClr val="bg1"/>
                </a:solidFill>
              </a:rPr>
              <a:t>– geografia,</a:t>
            </a:r>
            <a:endParaRPr lang="cs-CZ">
              <a:solidFill>
                <a:schemeClr val="bg1"/>
              </a:solidFill>
            </a:endParaRPr>
          </a:p>
          <a:p>
            <a:r>
              <a:rPr lang="pl-PL" b="1">
                <a:solidFill>
                  <a:schemeClr val="bg1"/>
                </a:solidFill>
              </a:rPr>
              <a:t>Marcin Bobko </a:t>
            </a:r>
            <a:r>
              <a:rPr lang="pl-PL">
                <a:solidFill>
                  <a:schemeClr val="bg1"/>
                </a:solidFill>
              </a:rPr>
              <a:t>– chemia.</a:t>
            </a:r>
            <a:endParaRPr lang="cs-CZ">
              <a:solidFill>
                <a:schemeClr val="bg1"/>
              </a:solidFill>
            </a:endParaRPr>
          </a:p>
          <a:p>
            <a:r>
              <a:rPr lang="pl-PL">
                <a:solidFill>
                  <a:schemeClr val="bg1"/>
                </a:solidFill>
              </a:rPr>
              <a:t>J. polski, matematyka, j. angielski, j. niemiecki –– bez sukcesów.</a:t>
            </a:r>
            <a:endParaRPr lang="cs-CZ">
              <a:solidFill>
                <a:schemeClr val="bg1"/>
              </a:solidFill>
            </a:endParaRPr>
          </a:p>
          <a:p>
            <a:endParaRPr lang="pl-PL">
              <a:solidFill>
                <a:schemeClr val="bg1"/>
              </a:solidFill>
            </a:endParaRPr>
          </a:p>
        </p:txBody>
      </p:sp>
      <p:pic>
        <p:nvPicPr>
          <p:cNvPr id="38920" name="Obraz 1" descr="2013_11_18 konk hist G-00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8963" y="1077913"/>
            <a:ext cx="43053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7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listopada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konkurs zewn.</a:t>
            </a:r>
          </a:p>
        </p:txBody>
      </p:sp>
      <p:sp>
        <p:nvSpPr>
          <p:cNvPr id="39940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BBF7E3-403B-424C-94E2-1C82DFF4F353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31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52229" name="PoleTekstowe 3"/>
          <p:cNvSpPr txBox="1">
            <a:spLocks noChangeArrowheads="1"/>
          </p:cNvSpPr>
          <p:nvPr/>
        </p:nvSpPr>
        <p:spPr bwMode="auto">
          <a:xfrm>
            <a:off x="2514600" y="209550"/>
            <a:ext cx="5684838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Gminny Konkurs Szachowy</a:t>
            </a:r>
            <a:r>
              <a:rPr lang="cs-CZ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9943" name="Prostokąt 4"/>
          <p:cNvSpPr>
            <a:spLocks noChangeArrowheads="1"/>
          </p:cNvSpPr>
          <p:nvPr/>
        </p:nvSpPr>
        <p:spPr bwMode="auto">
          <a:xfrm>
            <a:off x="2278063" y="1068388"/>
            <a:ext cx="2420937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>
                <a:solidFill>
                  <a:schemeClr val="bg1"/>
                </a:solidFill>
              </a:rPr>
              <a:t>SP</a:t>
            </a:r>
          </a:p>
          <a:p>
            <a:endParaRPr lang="pl-PL" sz="1600" b="1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pl-PL" sz="1600" b="1">
                <a:solidFill>
                  <a:schemeClr val="bg1"/>
                </a:solidFill>
              </a:rPr>
              <a:t> S. Gabryś i</a:t>
            </a:r>
          </a:p>
          <a:p>
            <a:r>
              <a:rPr lang="pl-PL" sz="1600" b="1">
                <a:solidFill>
                  <a:schemeClr val="bg1"/>
                </a:solidFill>
              </a:rPr>
              <a:t>M. Odziomek – IV m.</a:t>
            </a:r>
            <a:endParaRPr lang="cs-CZ" sz="1600" b="1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pl-PL" sz="1600" b="1">
                <a:solidFill>
                  <a:schemeClr val="bg1"/>
                </a:solidFill>
              </a:rPr>
              <a:t> S. Olma i</a:t>
            </a:r>
          </a:p>
          <a:p>
            <a:r>
              <a:rPr lang="pl-PL" sz="1600" b="1">
                <a:solidFill>
                  <a:schemeClr val="bg1"/>
                </a:solidFill>
              </a:rPr>
              <a:t>Z. Klimus  - II m.</a:t>
            </a:r>
          </a:p>
          <a:p>
            <a:endParaRPr lang="pl-PL" sz="1600" b="1">
              <a:solidFill>
                <a:schemeClr val="bg1"/>
              </a:solidFill>
            </a:endParaRPr>
          </a:p>
          <a:p>
            <a:endParaRPr lang="pl-PL" sz="1600" b="1">
              <a:solidFill>
                <a:schemeClr val="bg1"/>
              </a:solidFill>
            </a:endParaRPr>
          </a:p>
          <a:p>
            <a:endParaRPr lang="pl-PL" sz="1600" b="1">
              <a:solidFill>
                <a:schemeClr val="bg1"/>
              </a:solidFill>
            </a:endParaRPr>
          </a:p>
          <a:p>
            <a:endParaRPr lang="cs-CZ" sz="1600" b="1">
              <a:solidFill>
                <a:schemeClr val="bg1"/>
              </a:solidFill>
            </a:endParaRPr>
          </a:p>
          <a:p>
            <a:r>
              <a:rPr lang="pl-PL" sz="1600" b="1">
                <a:solidFill>
                  <a:schemeClr val="bg1"/>
                </a:solidFill>
              </a:rPr>
              <a:t>Gimnazjum</a:t>
            </a:r>
          </a:p>
          <a:p>
            <a:endParaRPr lang="pl-PL" sz="1600" b="1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pl-PL" sz="1600" b="1">
                <a:solidFill>
                  <a:schemeClr val="bg1"/>
                </a:solidFill>
              </a:rPr>
              <a:t> M. Padło i </a:t>
            </a:r>
          </a:p>
          <a:p>
            <a:r>
              <a:rPr lang="pl-PL" sz="1600" b="1">
                <a:solidFill>
                  <a:schemeClr val="bg1"/>
                </a:solidFill>
              </a:rPr>
              <a:t>M. Matuszka – III m.</a:t>
            </a:r>
            <a:endParaRPr lang="cs-CZ" sz="1600" b="1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pl-PL" sz="1600" b="1">
                <a:solidFill>
                  <a:schemeClr val="bg1"/>
                </a:solidFill>
              </a:rPr>
              <a:t> Z. Araszkiewicz i</a:t>
            </a:r>
          </a:p>
          <a:p>
            <a:r>
              <a:rPr lang="pl-PL" sz="1600" b="1">
                <a:solidFill>
                  <a:schemeClr val="bg1"/>
                </a:solidFill>
              </a:rPr>
              <a:t>B. Kulawska -  II m.</a:t>
            </a:r>
            <a:r>
              <a:rPr lang="cs-CZ" sz="1600" b="1">
                <a:solidFill>
                  <a:schemeClr val="bg1"/>
                </a:solidFill>
              </a:rPr>
              <a:t> </a:t>
            </a:r>
            <a:endParaRPr lang="pl-PL" sz="1600" b="1">
              <a:solidFill>
                <a:schemeClr val="bg1"/>
              </a:solidFill>
            </a:endParaRPr>
          </a:p>
        </p:txBody>
      </p:sp>
      <p:pic>
        <p:nvPicPr>
          <p:cNvPr id="39944" name="Obraz 1" descr="2013_11_07 rozgrywki szachy-0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38675" y="1068388"/>
            <a:ext cx="3829050" cy="51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8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listopada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wycieczka</a:t>
            </a:r>
          </a:p>
        </p:txBody>
      </p:sp>
      <p:sp>
        <p:nvSpPr>
          <p:cNvPr id="40964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1EF5BC-C0AE-45F1-A920-C7424F14F76B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32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53253" name="PoleTekstowe 3"/>
          <p:cNvSpPr txBox="1">
            <a:spLocks noChangeArrowheads="1"/>
          </p:cNvSpPr>
          <p:nvPr/>
        </p:nvSpPr>
        <p:spPr bwMode="auto">
          <a:xfrm>
            <a:off x="2395538" y="206375"/>
            <a:ext cx="5684837" cy="822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pl-PL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Święto Niepodległości w naszej szkole</a:t>
            </a:r>
            <a:r>
              <a:rPr lang="cs-CZ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40967" name="Obraz 1" descr="2013_11_08 Swieto Niepodl akademiaI-0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59125" y="1201738"/>
            <a:ext cx="5634038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Obraz 4" descr="2013_11_08 Swieto Niepodl akademiaI-00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7663" y="4173538"/>
            <a:ext cx="3049587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pole tekstowe 8"/>
          <p:cNvSpPr txBox="1">
            <a:spLocks noChangeArrowheads="1"/>
          </p:cNvSpPr>
          <p:nvPr/>
        </p:nvSpPr>
        <p:spPr bwMode="auto">
          <a:xfrm>
            <a:off x="3889375" y="5630863"/>
            <a:ext cx="4797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>
                <a:solidFill>
                  <a:schemeClr val="bg1"/>
                </a:solidFill>
              </a:rPr>
              <a:t>Uroczysta akademia dla wszystkich uczniów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11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listopada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święto</a:t>
            </a:r>
          </a:p>
        </p:txBody>
      </p:sp>
      <p:sp>
        <p:nvSpPr>
          <p:cNvPr id="41988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823F95-97FA-46C3-85E8-9F394AADF422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33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54277" name="PoleTekstowe 3"/>
          <p:cNvSpPr txBox="1">
            <a:spLocks noChangeArrowheads="1"/>
          </p:cNvSpPr>
          <p:nvPr/>
        </p:nvSpPr>
        <p:spPr bwMode="auto">
          <a:xfrm>
            <a:off x="2513013" y="579438"/>
            <a:ext cx="6334125" cy="519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r>
              <a:rPr lang="pl-PL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Święto Niepodległości w Skoczowie</a:t>
            </a:r>
            <a:r>
              <a:rPr lang="cs-CZ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41991" name="Obraz 1" descr="DKochman MCK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0938" y="1692275"/>
            <a:ext cx="5980112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PoleTekstowe 2"/>
          <p:cNvSpPr txBox="1">
            <a:spLocks noChangeArrowheads="1"/>
          </p:cNvSpPr>
          <p:nvPr/>
        </p:nvSpPr>
        <p:spPr bwMode="auto">
          <a:xfrm>
            <a:off x="4711700" y="6356350"/>
            <a:ext cx="12509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solidFill>
                  <a:schemeClr val="bg1"/>
                </a:solidFill>
              </a:rPr>
              <a:t>Foto D. Kochman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14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listopada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4994275"/>
            <a:ext cx="1363662" cy="730250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akcja charytatywnaSU</a:t>
            </a:r>
          </a:p>
        </p:txBody>
      </p:sp>
      <p:sp>
        <p:nvSpPr>
          <p:cNvPr id="43012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33B7B1-17F5-47C4-AD04-FE6DE54D9987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34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43014" name="Prostokąt 1"/>
          <p:cNvSpPr>
            <a:spLocks noChangeArrowheads="1"/>
          </p:cNvSpPr>
          <p:nvPr/>
        </p:nvSpPr>
        <p:spPr bwMode="auto">
          <a:xfrm>
            <a:off x="2354263" y="5073650"/>
            <a:ext cx="67897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>
                <a:solidFill>
                  <a:schemeClr val="bg1"/>
                </a:solidFill>
              </a:rPr>
              <a:t>Samorząd Uczniowski  kierował akcją „Prezent pod Choinkę</a:t>
            </a:r>
            <a:r>
              <a:rPr lang="ja-JP" altLang="pl-PL" sz="1600" b="1">
                <a:solidFill>
                  <a:schemeClr val="bg1"/>
                </a:solidFill>
              </a:rPr>
              <a:t>”</a:t>
            </a:r>
            <a:r>
              <a:rPr lang="pl-PL" sz="1600" b="1">
                <a:solidFill>
                  <a:schemeClr val="bg1"/>
                </a:solidFill>
              </a:rPr>
              <a:t>.</a:t>
            </a:r>
            <a:endParaRPr lang="cs-CZ" sz="1600" b="1">
              <a:solidFill>
                <a:schemeClr val="bg1"/>
              </a:solidFill>
            </a:endParaRPr>
          </a:p>
          <a:p>
            <a:pPr algn="ctr"/>
            <a:r>
              <a:rPr lang="pl-PL" sz="1600" b="1">
                <a:solidFill>
                  <a:schemeClr val="bg1"/>
                </a:solidFill>
              </a:rPr>
              <a:t>Zebrano  </a:t>
            </a:r>
            <a:r>
              <a:rPr lang="pl-PL" sz="1600" b="1" u="sng">
                <a:solidFill>
                  <a:schemeClr val="bg1"/>
                </a:solidFill>
              </a:rPr>
              <a:t>76</a:t>
            </a:r>
            <a:r>
              <a:rPr lang="pl-PL" sz="1600" b="1">
                <a:solidFill>
                  <a:schemeClr val="bg1"/>
                </a:solidFill>
              </a:rPr>
              <a:t>  prezentów  oraz przekazano </a:t>
            </a:r>
            <a:r>
              <a:rPr lang="pl-PL" sz="1600" b="1" u="sng">
                <a:solidFill>
                  <a:schemeClr val="bg1"/>
                </a:solidFill>
              </a:rPr>
              <a:t>600 zł</a:t>
            </a:r>
            <a:r>
              <a:rPr lang="pl-PL" sz="1600" b="1">
                <a:solidFill>
                  <a:schemeClr val="bg1"/>
                </a:solidFill>
              </a:rPr>
              <a:t> jako opłatę </a:t>
            </a:r>
          </a:p>
          <a:p>
            <a:pPr algn="ctr"/>
            <a:r>
              <a:rPr lang="pl-PL" sz="1600" b="1">
                <a:solidFill>
                  <a:schemeClr val="bg1"/>
                </a:solidFill>
              </a:rPr>
              <a:t>na pokrycie kosztów organizacji akcji i na transport. </a:t>
            </a:r>
          </a:p>
        </p:txBody>
      </p:sp>
      <p:pic>
        <p:nvPicPr>
          <p:cNvPr id="43015" name="Obraz 1" descr="2013_11_14 Prezent pod choinke-04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55900" y="1144588"/>
            <a:ext cx="531177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2" descr="C:\Users\Bogna\Desktop\prezentCM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7213" y="198438"/>
            <a:ext cx="47132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18-19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listopada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pierwsza pomoc</a:t>
            </a:r>
          </a:p>
        </p:txBody>
      </p:sp>
      <p:sp>
        <p:nvSpPr>
          <p:cNvPr id="44036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91F123-DFC0-4D8B-834D-B2BEF6DFC5AD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35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56325" name="PoleTekstowe 3"/>
          <p:cNvSpPr txBox="1">
            <a:spLocks noChangeArrowheads="1"/>
          </p:cNvSpPr>
          <p:nvPr/>
        </p:nvSpPr>
        <p:spPr bwMode="auto">
          <a:xfrm>
            <a:off x="2519363" y="233363"/>
            <a:ext cx="5686425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RATUJEMY I UCZYMY RATOWAĆ </a:t>
            </a:r>
            <a:endParaRPr lang="cs-CZ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039" name="Prostokąt 1"/>
          <p:cNvSpPr>
            <a:spLocks noChangeArrowheads="1"/>
          </p:cNvSpPr>
          <p:nvPr/>
        </p:nvSpPr>
        <p:spPr bwMode="auto">
          <a:xfrm>
            <a:off x="1747838" y="5681663"/>
            <a:ext cx="73961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chemeClr val="bg1"/>
                </a:solidFill>
              </a:rPr>
              <a:t>Cykl szkoleń „Ratujemy i uczymy ratować</a:t>
            </a:r>
            <a:r>
              <a:rPr lang="ja-JP" altLang="pl-PL" b="1">
                <a:solidFill>
                  <a:schemeClr val="bg1"/>
                </a:solidFill>
              </a:rPr>
              <a:t>”</a:t>
            </a:r>
            <a:r>
              <a:rPr lang="pl-PL" b="1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l-PL" b="1">
                <a:solidFill>
                  <a:schemeClr val="bg1"/>
                </a:solidFill>
              </a:rPr>
              <a:t>w ramach akcji Wielkiej Orkiestry Świątecznej Pomocy</a:t>
            </a:r>
            <a:r>
              <a:rPr lang="cs-CZ" b="1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l-PL" b="1">
                <a:solidFill>
                  <a:schemeClr val="bg1"/>
                </a:solidFill>
              </a:rPr>
              <a:t>dla klas nauczania zintegrowanego.</a:t>
            </a:r>
            <a:endParaRPr lang="cs-CZ" b="1">
              <a:solidFill>
                <a:schemeClr val="bg1"/>
              </a:solidFill>
            </a:endParaRPr>
          </a:p>
        </p:txBody>
      </p:sp>
      <p:pic>
        <p:nvPicPr>
          <p:cNvPr id="44040" name="Obraz 1" descr="2013_11_19 ratujemy-02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41563" y="871538"/>
            <a:ext cx="6089650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18-19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listopada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Arial" charset="0"/>
              </a:rPr>
              <a:t>pierwsza pomoc</a:t>
            </a:r>
          </a:p>
        </p:txBody>
      </p:sp>
      <p:sp>
        <p:nvSpPr>
          <p:cNvPr id="45060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5E6E88-4117-4F9F-BD10-B44C774FBB39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36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45062" name="Prostokąt 4"/>
          <p:cNvSpPr>
            <a:spLocks noChangeArrowheads="1"/>
          </p:cNvSpPr>
          <p:nvPr/>
        </p:nvSpPr>
        <p:spPr bwMode="auto">
          <a:xfrm>
            <a:off x="2519363" y="5895975"/>
            <a:ext cx="5392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b="1">
                <a:solidFill>
                  <a:schemeClr val="bg1"/>
                </a:solidFill>
              </a:rPr>
              <a:t>W szkoleniu brało udział 120 dzieci kl. II-III.</a:t>
            </a:r>
            <a:r>
              <a:rPr lang="cs-CZ" sz="2000" b="1">
                <a:solidFill>
                  <a:schemeClr val="bg1"/>
                </a:solidFill>
              </a:rPr>
              <a:t> </a:t>
            </a:r>
            <a:endParaRPr lang="pl-PL" sz="2000" b="1">
              <a:solidFill>
                <a:schemeClr val="bg1"/>
              </a:solidFill>
            </a:endParaRPr>
          </a:p>
        </p:txBody>
      </p:sp>
      <p:pic>
        <p:nvPicPr>
          <p:cNvPr id="45063" name="Obraz 1" descr="2013_11_19 ratujemy-06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7588" y="882650"/>
            <a:ext cx="6399212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Tekstowe 3"/>
          <p:cNvSpPr txBox="1">
            <a:spLocks noChangeArrowheads="1"/>
          </p:cNvSpPr>
          <p:nvPr/>
        </p:nvSpPr>
        <p:spPr bwMode="auto">
          <a:xfrm>
            <a:off x="2519363" y="287338"/>
            <a:ext cx="5686425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RATUJEMY I UCZYMY RATOWAĆ </a:t>
            </a:r>
            <a:endParaRPr lang="cs-CZ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18-20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listopada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200" b="1">
                <a:solidFill>
                  <a:srgbClr val="254061"/>
                </a:solidFill>
              </a:rPr>
              <a:t>bezpieczeństwo</a:t>
            </a:r>
          </a:p>
        </p:txBody>
      </p:sp>
      <p:sp>
        <p:nvSpPr>
          <p:cNvPr id="46084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0BD4CF-E93B-4473-86D5-FEDD6D231552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37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58373" name="PoleTekstowe 3"/>
          <p:cNvSpPr txBox="1">
            <a:spLocks noChangeArrowheads="1"/>
          </p:cNvSpPr>
          <p:nvPr/>
        </p:nvSpPr>
        <p:spPr bwMode="auto">
          <a:xfrm>
            <a:off x="2481263" y="192088"/>
            <a:ext cx="5686425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pl-PL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Klub Bezpiecznego Puchatka </a:t>
            </a:r>
            <a:endParaRPr lang="cs-CZ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7" name="Prostokąt 1"/>
          <p:cNvSpPr>
            <a:spLocks noChangeArrowheads="1"/>
          </p:cNvSpPr>
          <p:nvPr/>
        </p:nvSpPr>
        <p:spPr bwMode="auto">
          <a:xfrm>
            <a:off x="2481263" y="5360988"/>
            <a:ext cx="5686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chemeClr val="bg1"/>
                </a:solidFill>
              </a:rPr>
              <a:t>Ogólnopolski Test Wiedzy o Bezpieczeństwie, </a:t>
            </a:r>
          </a:p>
          <a:p>
            <a:pPr algn="ctr"/>
            <a:r>
              <a:rPr lang="pl-PL" b="1">
                <a:solidFill>
                  <a:schemeClr val="bg1"/>
                </a:solidFill>
              </a:rPr>
              <a:t>w którym uczestniczyli uczniowie klasy I.</a:t>
            </a:r>
            <a:r>
              <a:rPr lang="cs-CZ" b="1">
                <a:solidFill>
                  <a:schemeClr val="bg1"/>
                </a:solidFill>
              </a:rPr>
              <a:t> </a:t>
            </a:r>
            <a:endParaRPr lang="pl-PL" b="1">
              <a:solidFill>
                <a:schemeClr val="bg1"/>
              </a:solidFill>
            </a:endParaRPr>
          </a:p>
        </p:txBody>
      </p:sp>
      <p:pic>
        <p:nvPicPr>
          <p:cNvPr id="46088" name="Obraz 1" descr="puchatek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65463" y="862013"/>
            <a:ext cx="4375150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20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listopada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teatr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7108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C91355-96BC-4752-91AA-09201D40BCF6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38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59397" name="PoleTekstowe 3"/>
          <p:cNvSpPr txBox="1">
            <a:spLocks noChangeArrowheads="1"/>
          </p:cNvSpPr>
          <p:nvPr/>
        </p:nvSpPr>
        <p:spPr bwMode="auto">
          <a:xfrm>
            <a:off x="2547938" y="187325"/>
            <a:ext cx="5686425" cy="822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pl-PL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Spektakl teatralny „W 80 dni dookoła świata</a:t>
            </a:r>
            <a:r>
              <a:rPr lang="ja-JP" altLang="pl-PL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pl-PL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dla klas IV-VI</a:t>
            </a:r>
            <a:r>
              <a:rPr lang="cs-CZ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 MCK</a:t>
            </a:r>
          </a:p>
        </p:txBody>
      </p:sp>
      <p:pic>
        <p:nvPicPr>
          <p:cNvPr id="47111" name="Obraz 1" descr="teatr moich marzen chorzow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35250" y="1231900"/>
            <a:ext cx="320516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Prostokąt 3"/>
          <p:cNvSpPr>
            <a:spLocks noChangeArrowheads="1"/>
          </p:cNvSpPr>
          <p:nvPr/>
        </p:nvSpPr>
        <p:spPr bwMode="auto">
          <a:xfrm>
            <a:off x="6305550" y="1597025"/>
            <a:ext cx="26320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  <a:ea typeface="ＭＳ 明朝" pitchFamily="49" charset="-128"/>
              </a:rPr>
              <a:t>TEATR MOICH MARZEŃ </a:t>
            </a:r>
          </a:p>
          <a:p>
            <a:pPr algn="ctr"/>
            <a:r>
              <a:rPr lang="pl-PL" sz="2000" b="1">
                <a:solidFill>
                  <a:schemeClr val="bg1"/>
                </a:solidFill>
                <a:ea typeface="ＭＳ 明朝" pitchFamily="49" charset="-128"/>
              </a:rPr>
              <a:t>z Chorzowa</a:t>
            </a:r>
          </a:p>
          <a:p>
            <a:pPr algn="ctr"/>
            <a:endParaRPr lang="pl-PL" sz="1000" b="1">
              <a:solidFill>
                <a:schemeClr val="bg1"/>
              </a:solidFill>
              <a:ea typeface="ＭＳ 明朝" pitchFamily="49" charset="-128"/>
            </a:endParaRPr>
          </a:p>
          <a:p>
            <a:pPr algn="ctr"/>
            <a:r>
              <a:rPr lang="pl-PL" sz="1400" b="1">
                <a:solidFill>
                  <a:schemeClr val="bg1"/>
                </a:solidFill>
                <a:ea typeface="ＭＳ 明朝" pitchFamily="49" charset="-128"/>
              </a:rPr>
              <a:t>http://teatrmoichmarzen.pl</a:t>
            </a:r>
            <a:r>
              <a:rPr lang="cs-CZ" sz="1400" b="1">
                <a:solidFill>
                  <a:schemeClr val="bg1"/>
                </a:solidFill>
              </a:rPr>
              <a:t> </a:t>
            </a:r>
            <a:endParaRPr lang="pl-PL" sz="1400" b="1">
              <a:solidFill>
                <a:schemeClr val="bg1"/>
              </a:solidFill>
            </a:endParaRPr>
          </a:p>
        </p:txBody>
      </p:sp>
      <p:pic>
        <p:nvPicPr>
          <p:cNvPr id="47113" name="Obraz 4" descr="80dni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35250" y="3946525"/>
            <a:ext cx="5548313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20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listopada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teatr</a:t>
            </a:r>
          </a:p>
        </p:txBody>
      </p:sp>
      <p:sp>
        <p:nvSpPr>
          <p:cNvPr id="48132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47D1D7-3147-4AA4-99EF-6C64C16A1D9A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39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60421" name="PoleTekstowe 3"/>
          <p:cNvSpPr txBox="1">
            <a:spLocks noChangeArrowheads="1"/>
          </p:cNvSpPr>
          <p:nvPr/>
        </p:nvSpPr>
        <p:spPr bwMode="auto">
          <a:xfrm>
            <a:off x="2286000" y="566738"/>
            <a:ext cx="5686425" cy="946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pl-PL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Spektakl teatralny „Kot </a:t>
            </a:r>
            <a:endParaRPr lang="pl-PL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/>
            <a:r>
              <a:rPr lang="pl-PL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 </a:t>
            </a:r>
            <a:r>
              <a:rPr lang="pl-PL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butach</a:t>
            </a:r>
            <a:r>
              <a:rPr lang="ja-JP" altLang="pl-PL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pl-PL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dla maluchów</a:t>
            </a:r>
            <a:r>
              <a:rPr lang="cs-CZ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48135" name="Prostokąt 1"/>
          <p:cNvSpPr>
            <a:spLocks noChangeArrowheads="1"/>
          </p:cNvSpPr>
          <p:nvPr/>
        </p:nvSpPr>
        <p:spPr bwMode="auto">
          <a:xfrm>
            <a:off x="3841750" y="5681663"/>
            <a:ext cx="311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b="1">
                <a:solidFill>
                  <a:schemeClr val="bg1"/>
                </a:solidFill>
                <a:ea typeface="ＭＳ 明朝" pitchFamily="49" charset="-128"/>
              </a:rPr>
              <a:t>http://teatrmoichmarzen.pl</a:t>
            </a:r>
            <a:r>
              <a:rPr lang="cs-CZ" b="1">
                <a:solidFill>
                  <a:schemeClr val="bg1"/>
                </a:solidFill>
              </a:rPr>
              <a:t> </a:t>
            </a:r>
            <a:endParaRPr lang="pl-PL" b="1">
              <a:solidFill>
                <a:schemeClr val="bg1"/>
              </a:solidFill>
            </a:endParaRPr>
          </a:p>
        </p:txBody>
      </p:sp>
      <p:pic>
        <p:nvPicPr>
          <p:cNvPr id="48136" name="Obraz 3" descr="kot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1968500"/>
            <a:ext cx="6538913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b="1">
                <a:solidFill>
                  <a:srgbClr val="254061"/>
                </a:solidFill>
              </a:rPr>
              <a:t>18 </a:t>
            </a:r>
          </a:p>
          <a:p>
            <a:pPr algn="ctr"/>
            <a:r>
              <a:rPr kumimoji="0" lang="pl-PL" b="1">
                <a:solidFill>
                  <a:srgbClr val="254061"/>
                </a:solidFill>
              </a:rPr>
              <a:t>września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kumimoji="0" lang="pl-PL" sz="1400" b="1">
                <a:solidFill>
                  <a:srgbClr val="254061"/>
                </a:solidFill>
              </a:rPr>
              <a:t>Rada Rodziców</a:t>
            </a:r>
          </a:p>
        </p:txBody>
      </p:sp>
      <p:sp>
        <p:nvSpPr>
          <p:cNvPr id="5124" name="PoleTekstowe 12"/>
          <p:cNvSpPr txBox="1">
            <a:spLocks noChangeArrowheads="1"/>
          </p:cNvSpPr>
          <p:nvPr/>
        </p:nvSpPr>
        <p:spPr bwMode="auto">
          <a:xfrm>
            <a:off x="2501900" y="2981325"/>
            <a:ext cx="6313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pl-PL"/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273300" y="565150"/>
            <a:ext cx="6294438" cy="1141413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kumimoji="0" lang="pl-PL" sz="32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Wybory do Rady Rodziców</a:t>
            </a:r>
          </a:p>
        </p:txBody>
      </p:sp>
      <p:sp useBgFill="1">
        <p:nvSpPr>
          <p:cNvPr id="5126" name="PoleTekstowe 16"/>
          <p:cNvSpPr txBox="1">
            <a:spLocks noChangeArrowheads="1"/>
          </p:cNvSpPr>
          <p:nvPr/>
        </p:nvSpPr>
        <p:spPr bwMode="auto">
          <a:xfrm>
            <a:off x="2501900" y="1908175"/>
            <a:ext cx="3790950" cy="42560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4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Przewodniczącą została ponownie </a:t>
            </a:r>
          </a:p>
          <a:p>
            <a:pPr algn="ctr"/>
            <a:r>
              <a:rPr lang="pl-PL" sz="24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pani Krystyna Łebkowska, </a:t>
            </a:r>
          </a:p>
          <a:p>
            <a:pPr algn="ctr"/>
            <a:r>
              <a:rPr lang="pl-PL" sz="24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jej zastępcą – pan Tomasz Ziemiński. </a:t>
            </a:r>
          </a:p>
          <a:p>
            <a:pPr algn="ctr"/>
            <a:endParaRPr lang="pl-PL" sz="2400" b="1">
              <a:solidFill>
                <a:srgbClr val="FFFFFF"/>
              </a:solidFill>
              <a:ea typeface="ＭＳ 明朝" pitchFamily="49" charset="-128"/>
              <a:cs typeface="Times New Roman" pitchFamily="18" charset="0"/>
            </a:endParaRPr>
          </a:p>
          <a:p>
            <a:pPr algn="ctr"/>
            <a:r>
              <a:rPr lang="pl-PL" sz="24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Poza tym do RR weszły panie </a:t>
            </a:r>
          </a:p>
          <a:p>
            <a:pPr algn="ctr"/>
            <a:r>
              <a:rPr lang="pl-PL" sz="24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Kinga Czerwińska oraz </a:t>
            </a:r>
          </a:p>
          <a:p>
            <a:pPr algn="ctr"/>
            <a:r>
              <a:rPr lang="pl-PL" sz="24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Alicja Dobrzyńska.</a:t>
            </a:r>
            <a:r>
              <a:rPr lang="cs-CZ" sz="2400" b="1">
                <a:ea typeface="ＭＳ 明朝" pitchFamily="49" charset="-128"/>
                <a:cs typeface="Times New Roman" pitchFamily="18" charset="0"/>
              </a:rPr>
              <a:t> </a:t>
            </a:r>
            <a:endParaRPr kumimoji="0" lang="pl-PL" sz="2400" b="1">
              <a:solidFill>
                <a:srgbClr val="FFFFFF"/>
              </a:solidFill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5127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6B97AB-3614-4A94-B3ED-3F2F53C956A4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4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pic>
        <p:nvPicPr>
          <p:cNvPr id="5129" name="Obraz 2" descr="Zrzut ekranu 2014-01-31 o 22.33.5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1788" y="2105025"/>
            <a:ext cx="21336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23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listopada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zdrowie</a:t>
            </a:r>
          </a:p>
        </p:txBody>
      </p:sp>
      <p:sp>
        <p:nvSpPr>
          <p:cNvPr id="49156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738127-9A72-4444-AB00-8099145EAFAE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40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49158" name="PoleTekstowe 3"/>
          <p:cNvSpPr txBox="1">
            <a:spLocks noChangeArrowheads="1"/>
          </p:cNvSpPr>
          <p:nvPr/>
        </p:nvSpPr>
        <p:spPr bwMode="auto">
          <a:xfrm>
            <a:off x="2090738" y="4043363"/>
            <a:ext cx="10683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>
                <a:solidFill>
                  <a:schemeClr val="bg1"/>
                </a:solidFill>
              </a:rPr>
              <a:t>Oto jedna </a:t>
            </a:r>
          </a:p>
          <a:p>
            <a:r>
              <a:rPr lang="pl-PL" sz="2000" b="1">
                <a:solidFill>
                  <a:schemeClr val="bg1"/>
                </a:solidFill>
              </a:rPr>
              <a:t>z lekcji:</a:t>
            </a:r>
            <a:r>
              <a:rPr lang="cs-CZ" sz="2000" b="1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9159" name="Obraz 1" descr="2013_11_22 owoc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87575" y="292100"/>
            <a:ext cx="25749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Obraz 2" descr="2013_11_22 owoce-00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8163" y="2411413"/>
            <a:ext cx="5497512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1" name="Prostokąt 3"/>
          <p:cNvSpPr>
            <a:spLocks noChangeArrowheads="1"/>
          </p:cNvSpPr>
          <p:nvPr/>
        </p:nvSpPr>
        <p:spPr bwMode="auto">
          <a:xfrm>
            <a:off x="5054600" y="292100"/>
            <a:ext cx="35210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chemeClr val="bg1"/>
                </a:solidFill>
              </a:rPr>
              <a:t>Nauczyciele klas I-III przeprowadzają wiele zajęć </a:t>
            </a:r>
          </a:p>
          <a:p>
            <a:pPr algn="ctr"/>
            <a:r>
              <a:rPr lang="pl-PL" b="1">
                <a:solidFill>
                  <a:schemeClr val="bg1"/>
                </a:solidFill>
              </a:rPr>
              <a:t>nt. zdrowego odżywiania. </a:t>
            </a:r>
          </a:p>
          <a:p>
            <a:pPr algn="ctr"/>
            <a:r>
              <a:rPr lang="pl-PL" b="1">
                <a:solidFill>
                  <a:schemeClr val="bg1"/>
                </a:solidFill>
              </a:rPr>
              <a:t>Łączą się one z naszym udziałem w akcjach MLEKO oraz OWOCE w SZKOLE.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25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listopada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konkurs zewn.</a:t>
            </a:r>
          </a:p>
        </p:txBody>
      </p:sp>
      <p:sp>
        <p:nvSpPr>
          <p:cNvPr id="50180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4AA16F-A6BB-4ECB-9AC0-92A9A13157C6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41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50182" name="PoleTekstowe 3"/>
          <p:cNvSpPr txBox="1">
            <a:spLocks noChangeArrowheads="1"/>
          </p:cNvSpPr>
          <p:nvPr/>
        </p:nvSpPr>
        <p:spPr bwMode="auto">
          <a:xfrm>
            <a:off x="2406650" y="4324350"/>
            <a:ext cx="611028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chemeClr val="bg1"/>
                </a:solidFill>
              </a:rPr>
              <a:t>W SP nr 3 im. Jana Pawła II w Skoczowie odbył się WIECZÓR POETYCKI, którego gościem specjalnym była pani Maria Broda – poetka  i nauczycielka. </a:t>
            </a:r>
            <a:endParaRPr lang="cs-CZ" b="1">
              <a:solidFill>
                <a:schemeClr val="bg1"/>
              </a:solidFill>
            </a:endParaRPr>
          </a:p>
          <a:p>
            <a:pPr algn="ctr"/>
            <a:r>
              <a:rPr lang="pl-PL" b="1">
                <a:solidFill>
                  <a:schemeClr val="bg1"/>
                </a:solidFill>
              </a:rPr>
              <a:t>Wśród uczestników znalazły się także uczennice naszej szkoły - trzy czwartoklasistki: </a:t>
            </a:r>
            <a:r>
              <a:rPr lang="pl-PL" b="1" u="sng">
                <a:solidFill>
                  <a:schemeClr val="bg1"/>
                </a:solidFill>
              </a:rPr>
              <a:t>Anna Kocaj </a:t>
            </a:r>
            <a:r>
              <a:rPr lang="pl-PL" b="1">
                <a:solidFill>
                  <a:schemeClr val="bg1"/>
                </a:solidFill>
              </a:rPr>
              <a:t>z wierszem „ Zoo</a:t>
            </a:r>
            <a:r>
              <a:rPr lang="ja-JP" altLang="pl-PL" b="1">
                <a:solidFill>
                  <a:schemeClr val="bg1"/>
                </a:solidFill>
              </a:rPr>
              <a:t>”</a:t>
            </a:r>
            <a:r>
              <a:rPr lang="pl-PL" b="1">
                <a:solidFill>
                  <a:schemeClr val="bg1"/>
                </a:solidFill>
              </a:rPr>
              <a:t>,  </a:t>
            </a:r>
            <a:r>
              <a:rPr lang="pl-PL" b="1" u="sng">
                <a:solidFill>
                  <a:schemeClr val="bg1"/>
                </a:solidFill>
              </a:rPr>
              <a:t>Gabriela Farian</a:t>
            </a:r>
            <a:r>
              <a:rPr lang="pl-PL" b="1">
                <a:solidFill>
                  <a:schemeClr val="bg1"/>
                </a:solidFill>
              </a:rPr>
              <a:t> z wierszem „ Jesień</a:t>
            </a:r>
            <a:r>
              <a:rPr lang="ja-JP" altLang="pl-PL" b="1">
                <a:solidFill>
                  <a:schemeClr val="bg1"/>
                </a:solidFill>
              </a:rPr>
              <a:t>”</a:t>
            </a:r>
            <a:r>
              <a:rPr lang="pl-PL" b="1">
                <a:solidFill>
                  <a:schemeClr val="bg1"/>
                </a:solidFill>
              </a:rPr>
              <a:t> i  </a:t>
            </a:r>
            <a:r>
              <a:rPr lang="pl-PL" b="1" u="sng">
                <a:solidFill>
                  <a:schemeClr val="bg1"/>
                </a:solidFill>
              </a:rPr>
              <a:t>Natalia Gąska</a:t>
            </a:r>
            <a:r>
              <a:rPr lang="pl-PL" b="1">
                <a:solidFill>
                  <a:schemeClr val="bg1"/>
                </a:solidFill>
              </a:rPr>
              <a:t>   z wierszem „ Przyjaciel</a:t>
            </a:r>
            <a:r>
              <a:rPr lang="ja-JP" altLang="pl-PL" b="1">
                <a:solidFill>
                  <a:schemeClr val="bg1"/>
                </a:solidFill>
              </a:rPr>
              <a:t>”</a:t>
            </a:r>
            <a:r>
              <a:rPr lang="pl-PL" b="1">
                <a:solidFill>
                  <a:schemeClr val="bg1"/>
                </a:solidFill>
              </a:rPr>
              <a:t>.  </a:t>
            </a:r>
            <a:endParaRPr lang="cs-CZ" b="1">
              <a:solidFill>
                <a:schemeClr val="bg1"/>
              </a:solidFill>
            </a:endParaRPr>
          </a:p>
        </p:txBody>
      </p:sp>
      <p:sp>
        <p:nvSpPr>
          <p:cNvPr id="64518" name="Prostokąt 1"/>
          <p:cNvSpPr>
            <a:spLocks noChangeArrowheads="1"/>
          </p:cNvSpPr>
          <p:nvPr/>
        </p:nvSpPr>
        <p:spPr bwMode="auto">
          <a:xfrm>
            <a:off x="2813050" y="198438"/>
            <a:ext cx="45720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ea typeface="Arial" charset="0"/>
              </a:rPr>
              <a:t>WIECZÓR POETYCKI</a:t>
            </a:r>
            <a:r>
              <a:rPr lang="cs-CZ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ea typeface="Arial" charset="0"/>
              </a:rPr>
              <a:t> </a:t>
            </a:r>
            <a:endParaRPr lang="pl-PL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charset="0"/>
              <a:ea typeface="Arial" charset="0"/>
            </a:endParaRPr>
          </a:p>
        </p:txBody>
      </p:sp>
      <p:pic>
        <p:nvPicPr>
          <p:cNvPr id="50184" name="Obraz 1" descr="DSC0222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08325" y="871538"/>
            <a:ext cx="427672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25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listopada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impreza</a:t>
            </a:r>
          </a:p>
        </p:txBody>
      </p:sp>
      <p:sp>
        <p:nvSpPr>
          <p:cNvPr id="51204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2F67DB-D628-4F05-A5CE-C98F3202BC45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42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65541" name="Prostokąt 1"/>
          <p:cNvSpPr>
            <a:spLocks noChangeArrowheads="1"/>
          </p:cNvSpPr>
          <p:nvPr/>
        </p:nvSpPr>
        <p:spPr bwMode="auto">
          <a:xfrm>
            <a:off x="2192338" y="527050"/>
            <a:ext cx="2328862" cy="1373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pl-PL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Dzień </a:t>
            </a:r>
          </a:p>
          <a:p>
            <a:pPr algn="ctr"/>
            <a:r>
              <a:rPr lang="pl-PL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Pluszowego</a:t>
            </a:r>
          </a:p>
          <a:p>
            <a:pPr algn="ctr"/>
            <a:r>
              <a:rPr lang="pl-PL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Misia</a:t>
            </a:r>
            <a:r>
              <a:rPr lang="cs-CZ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pl-PL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07" name="Obraz 1" descr="2013_11_25 Dzien pluszowego misia-01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76788" y="98425"/>
            <a:ext cx="4211637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Obraz 2" descr="2013_11_25 Dzien pluszowego misia-00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14925" y="3575050"/>
            <a:ext cx="35718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Obraz 3" descr="2013_11_25 Dzien pluszowego misia-00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8038" y="2622550"/>
            <a:ext cx="26987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28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listopada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konkurs zewn.</a:t>
            </a:r>
          </a:p>
        </p:txBody>
      </p:sp>
      <p:sp>
        <p:nvSpPr>
          <p:cNvPr id="52228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83FDE5-1CC3-49CA-8141-0A92C26A8E4A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43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66565" name="Prostokąt 1"/>
          <p:cNvSpPr>
            <a:spLocks noChangeArrowheads="1"/>
          </p:cNvSpPr>
          <p:nvPr/>
        </p:nvSpPr>
        <p:spPr bwMode="auto">
          <a:xfrm>
            <a:off x="6553200" y="492125"/>
            <a:ext cx="2590800" cy="30464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pl-PL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Konkurs </a:t>
            </a:r>
          </a:p>
          <a:p>
            <a:pPr algn="ctr"/>
            <a:r>
              <a:rPr lang="pl-PL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Piosenki </a:t>
            </a:r>
          </a:p>
          <a:p>
            <a:pPr algn="ctr"/>
            <a:r>
              <a:rPr lang="pl-PL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„Ocalić od zapomnienia</a:t>
            </a:r>
            <a:r>
              <a:rPr lang="ja-JP" altLang="pl-PL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pl-PL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Tańczące Eurydyki – </a:t>
            </a:r>
          </a:p>
          <a:p>
            <a:pPr algn="ctr"/>
            <a:r>
              <a:rPr lang="pl-PL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Anna </a:t>
            </a:r>
          </a:p>
          <a:p>
            <a:pPr algn="ctr"/>
            <a:r>
              <a:rPr lang="pl-PL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German</a:t>
            </a:r>
            <a:endParaRPr lang="cs-CZ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31" name="Prostokąt 2"/>
          <p:cNvSpPr>
            <a:spLocks noChangeArrowheads="1"/>
          </p:cNvSpPr>
          <p:nvPr/>
        </p:nvSpPr>
        <p:spPr bwMode="auto">
          <a:xfrm>
            <a:off x="6645275" y="4527550"/>
            <a:ext cx="23066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</a:rPr>
              <a:t>Wyróżnienie – Weronika Lewandowska II b G</a:t>
            </a:r>
            <a:r>
              <a:rPr lang="cs-CZ" sz="2000" b="1">
                <a:solidFill>
                  <a:schemeClr val="bg1"/>
                </a:solidFill>
              </a:rPr>
              <a:t> </a:t>
            </a:r>
            <a:endParaRPr lang="pl-PL" sz="2000" b="1">
              <a:solidFill>
                <a:schemeClr val="bg1"/>
              </a:solidFill>
            </a:endParaRPr>
          </a:p>
        </p:txBody>
      </p:sp>
      <p:pic>
        <p:nvPicPr>
          <p:cNvPr id="52232" name="Obraz 1" descr="Tanczace Eurydyki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7250" y="619125"/>
            <a:ext cx="4297363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29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listopada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konkurs zewn.</a:t>
            </a:r>
          </a:p>
        </p:txBody>
      </p:sp>
      <p:sp>
        <p:nvSpPr>
          <p:cNvPr id="53252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35FD93-79CE-426C-89DB-093E8FD9DE69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44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53254" name="Prostokąt 2"/>
          <p:cNvSpPr>
            <a:spLocks noChangeArrowheads="1"/>
          </p:cNvSpPr>
          <p:nvPr/>
        </p:nvSpPr>
        <p:spPr bwMode="auto">
          <a:xfrm>
            <a:off x="2540000" y="3249613"/>
            <a:ext cx="6470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>
                <a:solidFill>
                  <a:schemeClr val="bg1"/>
                </a:solidFill>
              </a:rPr>
              <a:t>I etap konkursu. Kolejny etap odbył się 11.01.2014</a:t>
            </a:r>
            <a:endParaRPr lang="cs-CZ" b="1">
              <a:solidFill>
                <a:schemeClr val="bg1"/>
              </a:solidFill>
            </a:endParaRPr>
          </a:p>
          <a:p>
            <a:r>
              <a:rPr lang="pl-PL" b="1">
                <a:solidFill>
                  <a:schemeClr val="bg1"/>
                </a:solidFill>
              </a:rPr>
              <a:t>Zaklasyfikowali się do II i III (finałowego) etapu konkursu:</a:t>
            </a:r>
            <a:r>
              <a:rPr lang="cs-CZ" b="1">
                <a:solidFill>
                  <a:schemeClr val="bg1"/>
                </a:solidFill>
              </a:rPr>
              <a:t> </a:t>
            </a:r>
            <a:endParaRPr lang="pl-PL" b="1">
              <a:solidFill>
                <a:schemeClr val="bg1"/>
              </a:solidFill>
            </a:endParaRPr>
          </a:p>
        </p:txBody>
      </p:sp>
      <p:sp>
        <p:nvSpPr>
          <p:cNvPr id="53255" name="Prostokąt 3"/>
          <p:cNvSpPr>
            <a:spLocks noChangeArrowheads="1"/>
          </p:cNvSpPr>
          <p:nvPr/>
        </p:nvSpPr>
        <p:spPr bwMode="auto">
          <a:xfrm>
            <a:off x="2976563" y="4065588"/>
            <a:ext cx="4572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</a:rPr>
              <a:t>Julia Bruchajzer,</a:t>
            </a:r>
            <a:r>
              <a:rPr lang="cs-CZ" sz="2000" b="1">
                <a:solidFill>
                  <a:schemeClr val="bg1"/>
                </a:solidFill>
              </a:rPr>
              <a:t> </a:t>
            </a:r>
            <a:r>
              <a:rPr lang="pl-PL" sz="2000" b="1">
                <a:solidFill>
                  <a:schemeClr val="bg1"/>
                </a:solidFill>
              </a:rPr>
              <a:t>Czesław Kurek,</a:t>
            </a:r>
            <a:endParaRPr lang="cs-CZ" sz="2000" b="1">
              <a:solidFill>
                <a:schemeClr val="bg1"/>
              </a:solidFill>
            </a:endParaRPr>
          </a:p>
          <a:p>
            <a:pPr algn="ctr"/>
            <a:r>
              <a:rPr lang="pl-PL" sz="2000" b="1">
                <a:solidFill>
                  <a:schemeClr val="bg1"/>
                </a:solidFill>
              </a:rPr>
              <a:t>Paulina Piękny, Damian Rusin,</a:t>
            </a:r>
            <a:endParaRPr lang="cs-CZ" sz="2000" b="1">
              <a:solidFill>
                <a:schemeClr val="bg1"/>
              </a:solidFill>
            </a:endParaRPr>
          </a:p>
          <a:p>
            <a:pPr algn="ctr"/>
            <a:r>
              <a:rPr lang="pl-PL" sz="2000" b="1">
                <a:solidFill>
                  <a:schemeClr val="bg1"/>
                </a:solidFill>
              </a:rPr>
              <a:t>Marcin Sikora,</a:t>
            </a:r>
            <a:r>
              <a:rPr lang="cs-CZ" sz="2000" b="1">
                <a:solidFill>
                  <a:schemeClr val="bg1"/>
                </a:solidFill>
              </a:rPr>
              <a:t> </a:t>
            </a:r>
            <a:r>
              <a:rPr lang="pl-PL" sz="2000" b="1">
                <a:solidFill>
                  <a:schemeClr val="bg1"/>
                </a:solidFill>
              </a:rPr>
              <a:t>Łukasz Sikora, </a:t>
            </a:r>
            <a:endParaRPr lang="cs-CZ" sz="2000" b="1">
              <a:solidFill>
                <a:schemeClr val="bg1"/>
              </a:solidFill>
            </a:endParaRPr>
          </a:p>
          <a:p>
            <a:pPr algn="ctr"/>
            <a:r>
              <a:rPr lang="pl-PL" sz="2000" b="1">
                <a:solidFill>
                  <a:schemeClr val="bg1"/>
                </a:solidFill>
              </a:rPr>
              <a:t>Mateusz Sikora,</a:t>
            </a:r>
            <a:r>
              <a:rPr lang="cs-CZ" sz="2000" b="1">
                <a:solidFill>
                  <a:schemeClr val="bg1"/>
                </a:solidFill>
              </a:rPr>
              <a:t> </a:t>
            </a:r>
            <a:r>
              <a:rPr lang="pl-PL" sz="2000" b="1">
                <a:solidFill>
                  <a:schemeClr val="bg1"/>
                </a:solidFill>
              </a:rPr>
              <a:t>Jakub Stebel,</a:t>
            </a:r>
            <a:endParaRPr lang="cs-CZ" sz="2000" b="1">
              <a:solidFill>
                <a:schemeClr val="bg1"/>
              </a:solidFill>
            </a:endParaRPr>
          </a:p>
          <a:p>
            <a:pPr algn="ctr"/>
            <a:r>
              <a:rPr lang="pl-PL" sz="2000" b="1">
                <a:solidFill>
                  <a:schemeClr val="bg1"/>
                </a:solidFill>
              </a:rPr>
              <a:t>Paulina Wątroba</a:t>
            </a:r>
            <a:r>
              <a:rPr lang="cs-CZ" sz="2000" b="1">
                <a:solidFill>
                  <a:schemeClr val="bg1"/>
                </a:solidFill>
              </a:rPr>
              <a:t> </a:t>
            </a:r>
            <a:endParaRPr lang="pl-PL" sz="2000" b="1">
              <a:solidFill>
                <a:schemeClr val="bg1"/>
              </a:solidFill>
            </a:endParaRPr>
          </a:p>
        </p:txBody>
      </p:sp>
      <p:pic>
        <p:nvPicPr>
          <p:cNvPr id="53256" name="Obraz 1" descr="Zrzut ekranu 2014-02-10 o 19.35.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1113" y="420688"/>
            <a:ext cx="56769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Obraz 2" descr="Zrzut ekranu 2014-02-10 o 19.36.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5100" y="1982788"/>
            <a:ext cx="25781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w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listopadzie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wyjazd, biblioteka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4276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ED8801-1F6E-4D09-A5DA-A24AAE9D7051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45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54278" name="Prostokąt 2"/>
          <p:cNvSpPr>
            <a:spLocks noChangeArrowheads="1"/>
          </p:cNvSpPr>
          <p:nvPr/>
        </p:nvSpPr>
        <p:spPr bwMode="auto">
          <a:xfrm>
            <a:off x="2513013" y="1795463"/>
            <a:ext cx="61737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</a:rPr>
              <a:t>W bibliotece odbywało się skontrum  -  sprawdzono 18.986 woluminów i innych nośników informacji.</a:t>
            </a:r>
            <a:endParaRPr lang="cs-CZ" sz="2000" b="1">
              <a:solidFill>
                <a:schemeClr val="bg1"/>
              </a:solidFill>
            </a:endParaRPr>
          </a:p>
        </p:txBody>
      </p:sp>
      <p:sp>
        <p:nvSpPr>
          <p:cNvPr id="54279" name="Prostokąt 1"/>
          <p:cNvSpPr>
            <a:spLocks noChangeArrowheads="1"/>
          </p:cNvSpPr>
          <p:nvPr/>
        </p:nvSpPr>
        <p:spPr bwMode="auto">
          <a:xfrm>
            <a:off x="2041525" y="455613"/>
            <a:ext cx="6919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</a:rPr>
              <a:t>Klasy 3 G zwiedziły obóz koncentracyjny w Oświęcimiu.</a:t>
            </a:r>
          </a:p>
          <a:p>
            <a:pPr algn="ctr"/>
            <a:r>
              <a:rPr lang="pl-PL" sz="2000" b="1">
                <a:solidFill>
                  <a:schemeClr val="bg1"/>
                </a:solidFill>
              </a:rPr>
              <a:t>21 XI </a:t>
            </a:r>
            <a:endParaRPr lang="cs-CZ" sz="2000" b="1">
              <a:solidFill>
                <a:schemeClr val="bg1"/>
              </a:solidFill>
            </a:endParaRPr>
          </a:p>
        </p:txBody>
      </p:sp>
      <p:pic>
        <p:nvPicPr>
          <p:cNvPr id="54280" name="Obraz 3" descr="Zrzut ekranu 2014-02-10 o 18.33.10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5938" y="2905125"/>
            <a:ext cx="476250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w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listopadzie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teatr, zdrowie</a:t>
            </a:r>
          </a:p>
        </p:txBody>
      </p:sp>
      <p:sp>
        <p:nvSpPr>
          <p:cNvPr id="55300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129313-7A5A-454B-BF37-A1EC3B4B49D3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46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55302" name="Prostokąt 1"/>
          <p:cNvSpPr>
            <a:spLocks noChangeArrowheads="1"/>
          </p:cNvSpPr>
          <p:nvPr/>
        </p:nvSpPr>
        <p:spPr bwMode="auto">
          <a:xfrm>
            <a:off x="6553200" y="871538"/>
            <a:ext cx="2133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</a:rPr>
              <a:t>Przedstawienie teatralne pt. </a:t>
            </a:r>
          </a:p>
          <a:p>
            <a:pPr algn="ctr"/>
            <a:r>
              <a:rPr lang="pl-PL" sz="2000" b="1">
                <a:solidFill>
                  <a:schemeClr val="bg1"/>
                </a:solidFill>
              </a:rPr>
              <a:t>„ Zuzanka i utopce</a:t>
            </a:r>
            <a:r>
              <a:rPr lang="ja-JP" altLang="pl-PL" sz="2000" b="1">
                <a:solidFill>
                  <a:schemeClr val="bg1"/>
                </a:solidFill>
              </a:rPr>
              <a:t>”</a:t>
            </a:r>
            <a:r>
              <a:rPr lang="pl-PL" sz="2000" b="1">
                <a:solidFill>
                  <a:schemeClr val="bg1"/>
                </a:solidFill>
              </a:rPr>
              <a:t> – maluchy z I i II klasy w MCK.</a:t>
            </a:r>
            <a:endParaRPr lang="cs-CZ" sz="2000" b="1">
              <a:solidFill>
                <a:schemeClr val="bg1"/>
              </a:solidFill>
            </a:endParaRPr>
          </a:p>
        </p:txBody>
      </p:sp>
      <p:sp>
        <p:nvSpPr>
          <p:cNvPr id="55303" name="Prostokąt 1"/>
          <p:cNvSpPr>
            <a:spLocks noChangeArrowheads="1"/>
          </p:cNvSpPr>
          <p:nvPr/>
        </p:nvSpPr>
        <p:spPr bwMode="auto">
          <a:xfrm>
            <a:off x="2097088" y="3309938"/>
            <a:ext cx="32035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</a:rPr>
              <a:t>Projekt</a:t>
            </a:r>
          </a:p>
          <a:p>
            <a:pPr algn="ctr"/>
            <a:r>
              <a:rPr lang="pl-PL" sz="2000" b="1">
                <a:solidFill>
                  <a:schemeClr val="bg1"/>
                </a:solidFill>
              </a:rPr>
              <a:t> „ Problem z głowy</a:t>
            </a:r>
            <a:r>
              <a:rPr lang="ja-JP" altLang="pl-PL" sz="2000" b="1">
                <a:solidFill>
                  <a:schemeClr val="bg1"/>
                </a:solidFill>
              </a:rPr>
              <a:t>”</a:t>
            </a:r>
            <a:r>
              <a:rPr lang="pl-PL" sz="2000" b="1">
                <a:solidFill>
                  <a:schemeClr val="bg1"/>
                </a:solidFill>
              </a:rPr>
              <a:t>- materiały informacyjne dla rodziców dzieci klas 1-3, pogadanki </a:t>
            </a:r>
            <a:endParaRPr lang="cs-CZ" sz="2000" b="1">
              <a:solidFill>
                <a:schemeClr val="bg1"/>
              </a:solidFill>
            </a:endParaRPr>
          </a:p>
          <a:p>
            <a:pPr algn="ctr"/>
            <a:r>
              <a:rPr lang="pl-PL" sz="2000" b="1">
                <a:solidFill>
                  <a:schemeClr val="bg1"/>
                </a:solidFill>
              </a:rPr>
              <a:t>prowadzone przez pielęgniarkę i wychowawców.</a:t>
            </a:r>
            <a:r>
              <a:rPr lang="cs-CZ" sz="2000" b="1">
                <a:solidFill>
                  <a:schemeClr val="bg1"/>
                </a:solidFill>
              </a:rPr>
              <a:t> </a:t>
            </a:r>
            <a:r>
              <a:rPr lang="pl-PL" sz="2000" b="1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5304" name="Obraz 4" descr="Zrzut ekranu 2014-02-09 o 21.13.49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00663" y="4070350"/>
            <a:ext cx="370681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Obraz 6" descr="Zrzut ekranu 2014-02-09 o 21.18.1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16163" y="512763"/>
            <a:ext cx="3821112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w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listopadzie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>
            <a:normAutofit fontScale="77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dyskoteka, konkurs, profilaktyka, wystawa</a:t>
            </a:r>
          </a:p>
        </p:txBody>
      </p:sp>
      <p:sp>
        <p:nvSpPr>
          <p:cNvPr id="56324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9C7EAA-A325-4A72-9F5C-8087AC5BA9F3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47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56326" name="PoleTekstowe 3"/>
          <p:cNvSpPr txBox="1">
            <a:spLocks noChangeArrowheads="1"/>
          </p:cNvSpPr>
          <p:nvPr/>
        </p:nvSpPr>
        <p:spPr bwMode="auto">
          <a:xfrm>
            <a:off x="2286000" y="750888"/>
            <a:ext cx="640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</a:rPr>
              <a:t>Dyskoteka dla klas 4-5 SP - 20 XI.</a:t>
            </a:r>
            <a:endParaRPr lang="cs-CZ" sz="2000" b="1">
              <a:solidFill>
                <a:schemeClr val="bg1"/>
              </a:solidFill>
            </a:endParaRPr>
          </a:p>
        </p:txBody>
      </p:sp>
      <p:sp>
        <p:nvSpPr>
          <p:cNvPr id="56327" name="Prostokąt 1"/>
          <p:cNvSpPr>
            <a:spLocks noChangeArrowheads="1"/>
          </p:cNvSpPr>
          <p:nvPr/>
        </p:nvSpPr>
        <p:spPr bwMode="auto">
          <a:xfrm>
            <a:off x="2286000" y="1541463"/>
            <a:ext cx="6423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</a:rPr>
              <a:t>Dyskoteka dla klas 6 SP i Gimnazjum </a:t>
            </a:r>
          </a:p>
          <a:p>
            <a:pPr algn="ctr"/>
            <a:r>
              <a:rPr lang="pl-PL" sz="2000" b="1">
                <a:solidFill>
                  <a:schemeClr val="bg1"/>
                </a:solidFill>
              </a:rPr>
              <a:t>oraz „otrzęsiny</a:t>
            </a:r>
            <a:r>
              <a:rPr lang="ja-JP" altLang="pl-PL" sz="2000" b="1">
                <a:solidFill>
                  <a:schemeClr val="bg1"/>
                </a:solidFill>
              </a:rPr>
              <a:t>”</a:t>
            </a:r>
            <a:r>
              <a:rPr lang="pl-PL" sz="2000" b="1">
                <a:solidFill>
                  <a:schemeClr val="bg1"/>
                </a:solidFill>
              </a:rPr>
              <a:t> gimnazjalistów</a:t>
            </a:r>
            <a:r>
              <a:rPr lang="cs-CZ" sz="2000" b="1">
                <a:solidFill>
                  <a:schemeClr val="bg1"/>
                </a:solidFill>
              </a:rPr>
              <a:t> – 20 XI.</a:t>
            </a:r>
            <a:endParaRPr lang="pl-PL" sz="2000" b="1">
              <a:solidFill>
                <a:schemeClr val="bg1"/>
              </a:solidFill>
            </a:endParaRPr>
          </a:p>
        </p:txBody>
      </p:sp>
      <p:sp>
        <p:nvSpPr>
          <p:cNvPr id="56328" name="Prostokąt 1"/>
          <p:cNvSpPr>
            <a:spLocks noChangeArrowheads="1"/>
          </p:cNvSpPr>
          <p:nvPr/>
        </p:nvSpPr>
        <p:spPr bwMode="auto">
          <a:xfrm>
            <a:off x="2157413" y="4206875"/>
            <a:ext cx="674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</a:rPr>
              <a:t>Konkurs plastyczny „Portret Misia</a:t>
            </a:r>
            <a:r>
              <a:rPr lang="ja-JP" altLang="pl-PL" sz="2000" b="1">
                <a:solidFill>
                  <a:schemeClr val="bg1"/>
                </a:solidFill>
              </a:rPr>
              <a:t>”</a:t>
            </a:r>
            <a:r>
              <a:rPr lang="pl-PL" sz="2000" b="1">
                <a:solidFill>
                  <a:schemeClr val="bg1"/>
                </a:solidFill>
              </a:rPr>
              <a:t> dla kl. 1-3 </a:t>
            </a:r>
          </a:p>
        </p:txBody>
      </p:sp>
      <p:sp>
        <p:nvSpPr>
          <p:cNvPr id="56329" name="Prostokąt 2"/>
          <p:cNvSpPr>
            <a:spLocks noChangeArrowheads="1"/>
          </p:cNvSpPr>
          <p:nvPr/>
        </p:nvSpPr>
        <p:spPr bwMode="auto">
          <a:xfrm>
            <a:off x="2479675" y="5156200"/>
            <a:ext cx="6207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</a:rPr>
              <a:t>Wystawa autorska Kariny i Hieronima Szewczyków w Muzeum św.Sarkandra </a:t>
            </a:r>
          </a:p>
          <a:p>
            <a:pPr algn="ctr"/>
            <a:r>
              <a:rPr lang="pl-PL" sz="2000" b="1">
                <a:solidFill>
                  <a:schemeClr val="bg1"/>
                </a:solidFill>
              </a:rPr>
              <a:t>w Skoczowie - 23.11 – 31.12.2013.</a:t>
            </a:r>
            <a:endParaRPr lang="cs-CZ" sz="2000" b="1">
              <a:solidFill>
                <a:schemeClr val="bg1"/>
              </a:solidFill>
            </a:endParaRPr>
          </a:p>
        </p:txBody>
      </p:sp>
      <p:sp>
        <p:nvSpPr>
          <p:cNvPr id="56330" name="pole tekstowe 9"/>
          <p:cNvSpPr txBox="1">
            <a:spLocks noChangeArrowheads="1"/>
          </p:cNvSpPr>
          <p:nvPr/>
        </p:nvSpPr>
        <p:spPr bwMode="auto">
          <a:xfrm>
            <a:off x="2693988" y="2743200"/>
            <a:ext cx="57610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</a:rPr>
              <a:t>27 listopada odbyło się spotkanie rodziców z p. Brachaczkiem dotyczące uzależnień wśród młodzieży.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3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grudnia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konkurs zewn.</a:t>
            </a:r>
          </a:p>
        </p:txBody>
      </p:sp>
      <p:sp>
        <p:nvSpPr>
          <p:cNvPr id="57348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4D4191-6C9F-443B-B61E-F7F1AC8047C2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48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2" name="Prostokąt 1"/>
          <p:cNvSpPr/>
          <p:nvPr/>
        </p:nvSpPr>
        <p:spPr>
          <a:xfrm>
            <a:off x="2451100" y="273050"/>
            <a:ext cx="635000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 Powiatowy Konkurs Czytelniczy 2013r. </a:t>
            </a:r>
          </a:p>
          <a:p>
            <a:pPr algn="ctr"/>
            <a:r>
              <a:rPr lang="pl-PL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 im. Trzech Braci w Hażlachu</a:t>
            </a:r>
          </a:p>
        </p:txBody>
      </p:sp>
      <p:sp>
        <p:nvSpPr>
          <p:cNvPr id="57351" name="Prostokąt 2"/>
          <p:cNvSpPr>
            <a:spLocks noChangeArrowheads="1"/>
          </p:cNvSpPr>
          <p:nvPr/>
        </p:nvSpPr>
        <p:spPr bwMode="auto">
          <a:xfrm>
            <a:off x="2095500" y="2312988"/>
            <a:ext cx="27305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</a:rPr>
              <a:t>W konkursie uczestniczyło </a:t>
            </a:r>
          </a:p>
          <a:p>
            <a:pPr algn="ctr"/>
            <a:r>
              <a:rPr lang="pl-PL" sz="2000" b="1">
                <a:solidFill>
                  <a:schemeClr val="bg1"/>
                </a:solidFill>
              </a:rPr>
              <a:t>63 uczniów. </a:t>
            </a:r>
          </a:p>
          <a:p>
            <a:pPr algn="ctr"/>
            <a:r>
              <a:rPr lang="pl-PL" sz="2400" b="1">
                <a:solidFill>
                  <a:schemeClr val="bg1"/>
                </a:solidFill>
              </a:rPr>
              <a:t>Kamilowi Musiałowskiemu </a:t>
            </a:r>
          </a:p>
          <a:p>
            <a:pPr algn="ctr"/>
            <a:r>
              <a:rPr lang="pl-PL" sz="2400" b="1">
                <a:solidFill>
                  <a:schemeClr val="bg1"/>
                </a:solidFill>
              </a:rPr>
              <a:t>i Natalii Staszak</a:t>
            </a:r>
            <a:r>
              <a:rPr lang="pl-PL" sz="2000" b="1">
                <a:solidFill>
                  <a:schemeClr val="bg1"/>
                </a:solidFill>
              </a:rPr>
              <a:t> zabrakło 5 punktów, aby przejść do finału.</a:t>
            </a:r>
            <a:r>
              <a:rPr lang="cs-CZ" sz="2000" b="1">
                <a:solidFill>
                  <a:schemeClr val="bg1"/>
                </a:solidFill>
              </a:rPr>
              <a:t> </a:t>
            </a:r>
            <a:endParaRPr lang="pl-PL" sz="2000" b="1">
              <a:solidFill>
                <a:schemeClr val="bg1"/>
              </a:solidFill>
            </a:endParaRPr>
          </a:p>
        </p:txBody>
      </p:sp>
      <p:pic>
        <p:nvPicPr>
          <p:cNvPr id="57352" name="Obraz 3" descr="Zrzut ekranu 2014-02-10 o 19.50.12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49825" y="1312863"/>
            <a:ext cx="3635375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3-4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grudnia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konkurs zewn.</a:t>
            </a:r>
          </a:p>
        </p:txBody>
      </p:sp>
      <p:sp>
        <p:nvSpPr>
          <p:cNvPr id="58372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5D7095-0827-4F5A-9A96-6DA682EFE958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49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58374" name="Prostokąt 1"/>
          <p:cNvSpPr>
            <a:spLocks noChangeArrowheads="1"/>
          </p:cNvSpPr>
          <p:nvPr/>
        </p:nvSpPr>
        <p:spPr bwMode="auto">
          <a:xfrm>
            <a:off x="2044700" y="592138"/>
            <a:ext cx="28448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rgbClr val="FFFFFF"/>
                </a:solidFill>
              </a:rPr>
              <a:t>W sali Miejskiego Centrum Kultury "Pod Pegazem" w Skoczowie odbył się </a:t>
            </a:r>
          </a:p>
          <a:p>
            <a:pPr algn="ctr"/>
            <a:endParaRPr lang="pl-PL" b="1">
              <a:solidFill>
                <a:srgbClr val="FFFFFF"/>
              </a:solidFill>
            </a:endParaRPr>
          </a:p>
          <a:p>
            <a:pPr algn="ctr"/>
            <a:r>
              <a:rPr lang="pl-PL" b="1">
                <a:solidFill>
                  <a:srgbClr val="FFFFFF"/>
                </a:solidFill>
              </a:rPr>
              <a:t>Szkolny Konkurs Kolęd Gminy Skoczów. </a:t>
            </a:r>
            <a:endParaRPr lang="cs-CZ" b="1">
              <a:solidFill>
                <a:srgbClr val="FFFFFF"/>
              </a:solidFill>
            </a:endParaRPr>
          </a:p>
        </p:txBody>
      </p:sp>
      <p:sp>
        <p:nvSpPr>
          <p:cNvPr id="58375" name="Prostokąt 2"/>
          <p:cNvSpPr>
            <a:spLocks noChangeArrowheads="1"/>
          </p:cNvSpPr>
          <p:nvPr/>
        </p:nvSpPr>
        <p:spPr bwMode="auto">
          <a:xfrm>
            <a:off x="2654300" y="3802063"/>
            <a:ext cx="5181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FFFFFF"/>
                </a:solidFill>
              </a:rPr>
              <a:t>Nasi laureaci:</a:t>
            </a:r>
            <a:br>
              <a:rPr lang="pl-PL" b="1">
                <a:solidFill>
                  <a:srgbClr val="FFFFFF"/>
                </a:solidFill>
              </a:rPr>
            </a:br>
            <a:r>
              <a:rPr lang="pl-PL" b="1">
                <a:solidFill>
                  <a:srgbClr val="FFFFFF"/>
                </a:solidFill>
              </a:rPr>
              <a:t>SZKOŁY PODSTAWOWE</a:t>
            </a:r>
            <a:r>
              <a:rPr lang="pl-PL" b="1" u="sng">
                <a:solidFill>
                  <a:srgbClr val="FFFFFF"/>
                </a:solidFill>
              </a:rPr>
              <a:t> kategoria soliści</a:t>
            </a:r>
            <a:br>
              <a:rPr lang="pl-PL" b="1" u="sng">
                <a:solidFill>
                  <a:srgbClr val="FFFFFF"/>
                </a:solidFill>
              </a:rPr>
            </a:br>
            <a:r>
              <a:rPr lang="pl-PL" b="1">
                <a:solidFill>
                  <a:srgbClr val="FFFFFF"/>
                </a:solidFill>
              </a:rPr>
              <a:t>III miejsce  Adrianna Głogowska (SP nr 8) </a:t>
            </a:r>
            <a:r>
              <a:rPr lang="pl-PL" b="1" u="sng">
                <a:solidFill>
                  <a:srgbClr val="FFFFFF"/>
                </a:solidFill>
              </a:rPr>
              <a:t>kategoria duety</a:t>
            </a:r>
            <a:r>
              <a:rPr lang="pl-PL" b="1">
                <a:solidFill>
                  <a:srgbClr val="FFFFFF"/>
                </a:solidFill>
              </a:rPr>
              <a:t/>
            </a:r>
            <a:br>
              <a:rPr lang="pl-PL" b="1">
                <a:solidFill>
                  <a:srgbClr val="FFFFFF"/>
                </a:solidFill>
              </a:rPr>
            </a:br>
            <a:r>
              <a:rPr lang="pl-PL" b="1">
                <a:solidFill>
                  <a:srgbClr val="FFFFFF"/>
                </a:solidFill>
              </a:rPr>
              <a:t>II miejsce</a:t>
            </a:r>
            <a:br>
              <a:rPr lang="pl-PL" b="1">
                <a:solidFill>
                  <a:srgbClr val="FFFFFF"/>
                </a:solidFill>
              </a:rPr>
            </a:br>
            <a:r>
              <a:rPr lang="pl-PL" b="1">
                <a:solidFill>
                  <a:srgbClr val="FFFFFF"/>
                </a:solidFill>
              </a:rPr>
              <a:t>Wiktoria Bąk  i Gabriela Farian (SP nr 8)</a:t>
            </a:r>
            <a:br>
              <a:rPr lang="pl-PL" b="1">
                <a:solidFill>
                  <a:srgbClr val="FFFFFF"/>
                </a:solidFill>
              </a:rPr>
            </a:br>
            <a:r>
              <a:rPr lang="pl-PL" b="1" u="sng">
                <a:solidFill>
                  <a:srgbClr val="FFFFFF"/>
                </a:solidFill>
              </a:rPr>
              <a:t>kategoria zespół</a:t>
            </a:r>
            <a:r>
              <a:rPr lang="pl-PL" b="1">
                <a:solidFill>
                  <a:srgbClr val="FFFFFF"/>
                </a:solidFill>
              </a:rPr>
              <a:t/>
            </a:r>
            <a:br>
              <a:rPr lang="pl-PL" b="1">
                <a:solidFill>
                  <a:srgbClr val="FFFFFF"/>
                </a:solidFill>
              </a:rPr>
            </a:br>
            <a:r>
              <a:rPr lang="pl-PL" b="1">
                <a:solidFill>
                  <a:srgbClr val="FFFFFF"/>
                </a:solidFill>
              </a:rPr>
              <a:t>II miejsce  - chór FORTE z SP nr 8 </a:t>
            </a:r>
          </a:p>
        </p:txBody>
      </p:sp>
      <p:pic>
        <p:nvPicPr>
          <p:cNvPr id="58376" name="Obraz 4" descr="2013_12 konkurs gminny koled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89500" y="736600"/>
            <a:ext cx="401002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b="1">
                <a:solidFill>
                  <a:srgbClr val="254061"/>
                </a:solidFill>
              </a:rPr>
              <a:t>we</a:t>
            </a:r>
          </a:p>
          <a:p>
            <a:pPr algn="ctr"/>
            <a:r>
              <a:rPr kumimoji="0" lang="pl-PL" b="1">
                <a:solidFill>
                  <a:srgbClr val="254061"/>
                </a:solidFill>
              </a:rPr>
              <a:t>wrześniu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zdrowie</a:t>
            </a:r>
          </a:p>
        </p:txBody>
      </p:sp>
      <p:sp>
        <p:nvSpPr>
          <p:cNvPr id="6148" name="PoleTekstowe 12"/>
          <p:cNvSpPr txBox="1">
            <a:spLocks noChangeArrowheads="1"/>
          </p:cNvSpPr>
          <p:nvPr/>
        </p:nvSpPr>
        <p:spPr bwMode="auto">
          <a:xfrm>
            <a:off x="2501900" y="2922588"/>
            <a:ext cx="6313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pl-PL"/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436813" y="312738"/>
            <a:ext cx="6294437" cy="554037"/>
          </a:xfrm>
          <a:prstGeom prst="rect">
            <a:avLst/>
          </a:prstGeom>
          <a:effectLst/>
        </p:spPr>
        <p:txBody>
          <a:bodyPr anchor="ctr">
            <a:normAutofit fontScale="85000" lnSpcReduction="10000"/>
          </a:bodyPr>
          <a:lstStyle/>
          <a:p>
            <a:pPr algn="ctr">
              <a:defRPr/>
            </a:pPr>
            <a:r>
              <a:rPr lang="pl-PL" sz="3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ＭＳ 明朝"/>
                <a:cs typeface="Times New Roman"/>
              </a:rPr>
              <a:t>MLEKO W SZKOLE oraz OWOCE W SZKOLE</a:t>
            </a:r>
            <a:endParaRPr lang="cs-CZ" sz="32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 charset="0"/>
              <a:ea typeface="Arial" charset="0"/>
            </a:endParaRPr>
          </a:p>
        </p:txBody>
      </p:sp>
      <p:sp useBgFill="1">
        <p:nvSpPr>
          <p:cNvPr id="6150" name="PoleTekstowe 16"/>
          <p:cNvSpPr txBox="1">
            <a:spLocks noChangeArrowheads="1"/>
          </p:cNvSpPr>
          <p:nvPr/>
        </p:nvSpPr>
        <p:spPr bwMode="auto">
          <a:xfrm>
            <a:off x="2235200" y="5035550"/>
            <a:ext cx="6580188" cy="143192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1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Także w tym roku szkolnym SP uczestniczy w akcjach Agencji Rynku Rolnego.</a:t>
            </a:r>
          </a:p>
          <a:p>
            <a:pPr algn="ctr"/>
            <a:r>
              <a:rPr kumimoji="0" lang="pl-PL" sz="21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Owoce i warzywa spożywa 184   uczniów klas 1-3, </a:t>
            </a:r>
          </a:p>
          <a:p>
            <a:pPr algn="ctr"/>
            <a:r>
              <a:rPr kumimoji="0" lang="pl-PL" sz="21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natomiast mleko wypija codziennie 291 uczniów klas 1-6.</a:t>
            </a:r>
          </a:p>
          <a:p>
            <a:pPr algn="ctr"/>
            <a:endParaRPr kumimoji="0" lang="pl-PL" sz="2100" b="1">
              <a:solidFill>
                <a:srgbClr val="FFFFFF"/>
              </a:solidFill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6151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68566A-DB0B-444E-B397-2F243B63C6AF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5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pic>
        <p:nvPicPr>
          <p:cNvPr id="5" name="Obraz 4" descr="AR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63" y="3603625"/>
            <a:ext cx="2778125" cy="101282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8" name="Obraz 7" descr="Zrzut ekranu 2014-01-31 o 22.25.09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20950" y="1233488"/>
            <a:ext cx="4538663" cy="1976437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7" name="Obraz 6" descr="Zrzut ekranu 2014-01-31 o 22.25.59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1375" y="2608263"/>
            <a:ext cx="2894013" cy="2211387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3-4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grudnia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konkurs zewn.</a:t>
            </a:r>
          </a:p>
        </p:txBody>
      </p:sp>
      <p:sp>
        <p:nvSpPr>
          <p:cNvPr id="59396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D870A2-D13D-403D-835C-ABE54697A30B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50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59398" name="Prostokąt 1"/>
          <p:cNvSpPr>
            <a:spLocks noChangeArrowheads="1"/>
          </p:cNvSpPr>
          <p:nvPr/>
        </p:nvSpPr>
        <p:spPr bwMode="auto">
          <a:xfrm>
            <a:off x="368300" y="144463"/>
            <a:ext cx="457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>
                <a:solidFill>
                  <a:srgbClr val="FFFFFF"/>
                </a:solidFill>
              </a:rPr>
              <a:t>Szkolny Konkurs Kolęd Gminy Skoczów</a:t>
            </a:r>
            <a:endParaRPr lang="cs-CZ" sz="1600" b="1">
              <a:solidFill>
                <a:srgbClr val="FFFFFF"/>
              </a:solidFill>
            </a:endParaRPr>
          </a:p>
        </p:txBody>
      </p:sp>
      <p:sp>
        <p:nvSpPr>
          <p:cNvPr id="59399" name="Prostokąt 2"/>
          <p:cNvSpPr>
            <a:spLocks noChangeArrowheads="1"/>
          </p:cNvSpPr>
          <p:nvPr/>
        </p:nvSpPr>
        <p:spPr bwMode="auto">
          <a:xfrm>
            <a:off x="4459288" y="3297238"/>
            <a:ext cx="442595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FFFFFF"/>
                </a:solidFill>
              </a:rPr>
              <a:t/>
            </a:r>
            <a:br>
              <a:rPr lang="pl-PL" b="1">
                <a:solidFill>
                  <a:srgbClr val="FFFFFF"/>
                </a:solidFill>
              </a:rPr>
            </a:br>
            <a:r>
              <a:rPr lang="pl-PL" b="1">
                <a:solidFill>
                  <a:srgbClr val="FFFFFF"/>
                </a:solidFill>
              </a:rPr>
              <a:t>GIMNAZJA</a:t>
            </a:r>
            <a:r>
              <a:rPr lang="pl-PL" b="1" u="sng">
                <a:solidFill>
                  <a:srgbClr val="FFFFFF"/>
                </a:solidFill>
              </a:rPr>
              <a:t> </a:t>
            </a:r>
          </a:p>
          <a:p>
            <a:r>
              <a:rPr lang="pl-PL" b="1" u="sng">
                <a:solidFill>
                  <a:srgbClr val="FFFFFF"/>
                </a:solidFill>
              </a:rPr>
              <a:t>kategoria soliści</a:t>
            </a:r>
            <a:r>
              <a:rPr lang="pl-PL" b="1">
                <a:solidFill>
                  <a:srgbClr val="FFFFFF"/>
                </a:solidFill>
              </a:rPr>
              <a:t/>
            </a:r>
            <a:br>
              <a:rPr lang="pl-PL" b="1">
                <a:solidFill>
                  <a:srgbClr val="FFFFFF"/>
                </a:solidFill>
              </a:rPr>
            </a:br>
            <a:r>
              <a:rPr lang="pl-PL" b="1">
                <a:solidFill>
                  <a:srgbClr val="FFFFFF"/>
                </a:solidFill>
              </a:rPr>
              <a:t>wyróżnienie Weronika Lewandowska (Gimn. nr 1)</a:t>
            </a:r>
            <a:br>
              <a:rPr lang="pl-PL" b="1">
                <a:solidFill>
                  <a:srgbClr val="FFFFFF"/>
                </a:solidFill>
              </a:rPr>
            </a:br>
            <a:r>
              <a:rPr lang="pl-PL" b="1" u="sng">
                <a:solidFill>
                  <a:srgbClr val="FFFFFF"/>
                </a:solidFill>
              </a:rPr>
              <a:t>kategoria duety</a:t>
            </a:r>
            <a:r>
              <a:rPr lang="pl-PL" b="1">
                <a:solidFill>
                  <a:srgbClr val="FFFFFF"/>
                </a:solidFill>
              </a:rPr>
              <a:t/>
            </a:r>
            <a:br>
              <a:rPr lang="pl-PL" b="1">
                <a:solidFill>
                  <a:srgbClr val="FFFFFF"/>
                </a:solidFill>
              </a:rPr>
            </a:br>
            <a:r>
              <a:rPr lang="pl-PL" b="1">
                <a:solidFill>
                  <a:srgbClr val="FFFFFF"/>
                </a:solidFill>
              </a:rPr>
              <a:t>I miejsce Marta Wajdzik, Wiktoria Świątek (Gimn.  nr 1)</a:t>
            </a:r>
            <a:br>
              <a:rPr lang="pl-PL" b="1">
                <a:solidFill>
                  <a:srgbClr val="FFFFFF"/>
                </a:solidFill>
              </a:rPr>
            </a:br>
            <a:r>
              <a:rPr lang="pl-PL" b="1" u="sng">
                <a:solidFill>
                  <a:srgbClr val="FFFFFF"/>
                </a:solidFill>
              </a:rPr>
              <a:t>kategoria zespół</a:t>
            </a:r>
            <a:r>
              <a:rPr lang="pl-PL" b="1">
                <a:solidFill>
                  <a:srgbClr val="FFFFFF"/>
                </a:solidFill>
              </a:rPr>
              <a:t/>
            </a:r>
            <a:br>
              <a:rPr lang="pl-PL" b="1">
                <a:solidFill>
                  <a:srgbClr val="FFFFFF"/>
                </a:solidFill>
              </a:rPr>
            </a:br>
            <a:r>
              <a:rPr lang="pl-PL" b="1">
                <a:solidFill>
                  <a:srgbClr val="FFFFFF"/>
                </a:solidFill>
              </a:rPr>
              <a:t>I miejsce  chór FORTE Gimn. nr 1 w Skoczowie</a:t>
            </a:r>
            <a:r>
              <a:rPr lang="cs-CZ" b="1">
                <a:solidFill>
                  <a:srgbClr val="FFFFFF"/>
                </a:solidFill>
              </a:rPr>
              <a:t> </a:t>
            </a:r>
            <a:endParaRPr lang="pl-PL" b="1">
              <a:solidFill>
                <a:srgbClr val="FFFFFF"/>
              </a:solidFill>
            </a:endParaRPr>
          </a:p>
        </p:txBody>
      </p:sp>
      <p:pic>
        <p:nvPicPr>
          <p:cNvPr id="59400" name="Obraz 3" descr="2013_12 konkurs gminny koled2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8300" y="2198688"/>
            <a:ext cx="3878263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Obraz 4" descr="2013_12 konkurs gminny koled3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33900" y="481013"/>
            <a:ext cx="4167188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5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grudnia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konkurs zewn.</a:t>
            </a:r>
          </a:p>
        </p:txBody>
      </p:sp>
      <p:sp>
        <p:nvSpPr>
          <p:cNvPr id="60420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7C8E9D-72D5-4F67-9CF6-C7B73A38DEBA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51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60422" name="Prostokąt 6"/>
          <p:cNvSpPr>
            <a:spLocks noChangeArrowheads="1"/>
          </p:cNvSpPr>
          <p:nvPr/>
        </p:nvSpPr>
        <p:spPr bwMode="auto">
          <a:xfrm>
            <a:off x="2322513" y="347663"/>
            <a:ext cx="314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1">
                <a:solidFill>
                  <a:srgbClr val="FFFFFF"/>
                </a:solidFill>
              </a:rPr>
              <a:t>„Strumieńska Żaba</a:t>
            </a:r>
            <a:r>
              <a:rPr lang="ja-JP" altLang="pl-PL" sz="2400" b="1">
                <a:solidFill>
                  <a:srgbClr val="FFFFFF"/>
                </a:solidFill>
              </a:rPr>
              <a:t>”</a:t>
            </a:r>
            <a:r>
              <a:rPr lang="cs-CZ" sz="2400" b="1">
                <a:solidFill>
                  <a:srgbClr val="FFFFFF"/>
                </a:solidFill>
              </a:rPr>
              <a:t> </a:t>
            </a:r>
            <a:endParaRPr lang="pl-PL" sz="2400" b="1">
              <a:solidFill>
                <a:srgbClr val="FFFFFF"/>
              </a:solidFill>
            </a:endParaRPr>
          </a:p>
        </p:txBody>
      </p:sp>
      <p:sp>
        <p:nvSpPr>
          <p:cNvPr id="60423" name="Prostokąt 14"/>
          <p:cNvSpPr>
            <a:spLocks noChangeArrowheads="1"/>
          </p:cNvSpPr>
          <p:nvPr/>
        </p:nvSpPr>
        <p:spPr bwMode="auto">
          <a:xfrm>
            <a:off x="6396038" y="193675"/>
            <a:ext cx="1771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>
                <a:solidFill>
                  <a:srgbClr val="FFFFFF"/>
                </a:solidFill>
              </a:rPr>
              <a:t>Kuba Stebel</a:t>
            </a:r>
          </a:p>
          <a:p>
            <a:r>
              <a:rPr lang="pl-PL" b="1">
                <a:solidFill>
                  <a:srgbClr val="FFFFFF"/>
                </a:solidFill>
              </a:rPr>
              <a:t>Kamilla Krysta</a:t>
            </a:r>
          </a:p>
          <a:p>
            <a:r>
              <a:rPr lang="pl-PL" b="1">
                <a:solidFill>
                  <a:srgbClr val="FFFFFF"/>
                </a:solidFill>
              </a:rPr>
              <a:t>Natalia Folek</a:t>
            </a:r>
          </a:p>
        </p:txBody>
      </p:sp>
      <p:pic>
        <p:nvPicPr>
          <p:cNvPr id="60424" name="Obraz 13" descr="strumienska zaba 2014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22513" y="1266825"/>
            <a:ext cx="5932487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6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grudnia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impreza</a:t>
            </a:r>
          </a:p>
        </p:txBody>
      </p:sp>
      <p:sp>
        <p:nvSpPr>
          <p:cNvPr id="61444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C1C18E-687E-4374-A79B-6F25289B5BF9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52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61446" name="Prostokąt 3"/>
          <p:cNvSpPr>
            <a:spLocks noChangeArrowheads="1"/>
          </p:cNvSpPr>
          <p:nvPr/>
        </p:nvSpPr>
        <p:spPr bwMode="auto">
          <a:xfrm>
            <a:off x="2524125" y="5981700"/>
            <a:ext cx="553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b="1">
                <a:solidFill>
                  <a:srgbClr val="FFFFFF"/>
                </a:solidFill>
              </a:rPr>
              <a:t>Mikołaj zajrzał do pierwszoklasistów.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2211388" y="484188"/>
            <a:ext cx="356870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Mikołaj w naszej szkole</a:t>
            </a:r>
          </a:p>
        </p:txBody>
      </p:sp>
      <p:pic>
        <p:nvPicPr>
          <p:cNvPr id="61448" name="Obraz 7" descr="2013_12_06 mikolaj-05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12988" y="2119313"/>
            <a:ext cx="47498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Obraz 8" descr="2013_12_06 mikolaj-07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53200" y="0"/>
            <a:ext cx="2439988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6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grudnia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impreza</a:t>
            </a:r>
          </a:p>
        </p:txBody>
      </p:sp>
      <p:sp>
        <p:nvSpPr>
          <p:cNvPr id="62468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D2CF94-C634-4891-95F2-DFBA8869DFC1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53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62470" name="Prostokąt 4"/>
          <p:cNvSpPr>
            <a:spLocks noChangeArrowheads="1"/>
          </p:cNvSpPr>
          <p:nvPr/>
        </p:nvSpPr>
        <p:spPr bwMode="auto">
          <a:xfrm>
            <a:off x="2265363" y="5397500"/>
            <a:ext cx="61928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solidFill>
                  <a:srgbClr val="FFFFFF"/>
                </a:solidFill>
              </a:rPr>
              <a:t>Natomiast uczniowie kl. 2-3 spotkali się z Mikołajem </a:t>
            </a:r>
          </a:p>
          <a:p>
            <a:pPr algn="ctr"/>
            <a:r>
              <a:rPr lang="pl-PL">
                <a:solidFill>
                  <a:srgbClr val="FFFFFF"/>
                </a:solidFill>
              </a:rPr>
              <a:t>w Teatrze Elektrycznym. </a:t>
            </a:r>
          </a:p>
          <a:p>
            <a:pPr algn="ctr"/>
            <a:r>
              <a:rPr lang="pl-PL">
                <a:solidFill>
                  <a:srgbClr val="FFFFFF"/>
                </a:solidFill>
              </a:rPr>
              <a:t>Przy okazji obejrzeli film </a:t>
            </a:r>
            <a:r>
              <a:rPr lang="ja-JP" altLang="pl-PL">
                <a:solidFill>
                  <a:srgbClr val="FFFFFF"/>
                </a:solidFill>
              </a:rPr>
              <a:t>”</a:t>
            </a:r>
            <a:r>
              <a:rPr lang="pl-PL">
                <a:solidFill>
                  <a:srgbClr val="FFFFFF"/>
                </a:solidFill>
              </a:rPr>
              <a:t>Uratować  Gwiazdkę</a:t>
            </a:r>
            <a:r>
              <a:rPr lang="ja-JP" altLang="pl-PL">
                <a:solidFill>
                  <a:srgbClr val="FFFFFF"/>
                </a:solidFill>
              </a:rPr>
              <a:t>”</a:t>
            </a:r>
            <a:r>
              <a:rPr lang="pl-PL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62471" name="Obraz 1" descr="2013_12_06 mikolaj-08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5363" y="620713"/>
            <a:ext cx="6294437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Obraz 2" descr="2013_12_06 mikolaj-07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32638" y="171450"/>
            <a:ext cx="18923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5 i 9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grudnia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konkurs zewn.</a:t>
            </a:r>
          </a:p>
        </p:txBody>
      </p:sp>
      <p:sp>
        <p:nvSpPr>
          <p:cNvPr id="63492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3B5704-5FC1-4148-A835-2039CEC86784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54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2" name="Prostokąt 1"/>
          <p:cNvSpPr/>
          <p:nvPr/>
        </p:nvSpPr>
        <p:spPr>
          <a:xfrm>
            <a:off x="2025650" y="288925"/>
            <a:ext cx="6781800" cy="1066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600" b="1">
                <a:solidFill>
                  <a:srgbClr val="FFFFFF"/>
                </a:solidFill>
              </a:rPr>
              <a:t>LGR „Żabi Kraj</a:t>
            </a:r>
            <a:r>
              <a:rPr lang="ja-JP" altLang="pl-PL" sz="1600" b="1">
                <a:solidFill>
                  <a:srgbClr val="FFFFFF"/>
                </a:solidFill>
              </a:rPr>
              <a:t>”</a:t>
            </a:r>
            <a:r>
              <a:rPr lang="pl-PL" sz="1600" b="1">
                <a:solidFill>
                  <a:srgbClr val="FFFFFF"/>
                </a:solidFill>
              </a:rPr>
              <a:t> w GOK w Łączce podsumowała konkurs plastyczny</a:t>
            </a:r>
          </a:p>
          <a:p>
            <a:pPr algn="ctr"/>
            <a:r>
              <a:rPr lang="pl-PL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JEDZ RYBY, BO TO ZDROWE</a:t>
            </a:r>
          </a:p>
          <a:p>
            <a:pPr algn="ctr"/>
            <a:r>
              <a:rPr lang="pl-PL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NA MAKSA ODJAZDOWE. </a:t>
            </a:r>
          </a:p>
        </p:txBody>
      </p:sp>
      <p:sp>
        <p:nvSpPr>
          <p:cNvPr id="63495" name="Prostokąt 2"/>
          <p:cNvSpPr>
            <a:spLocks noChangeArrowheads="1"/>
          </p:cNvSpPr>
          <p:nvPr/>
        </p:nvSpPr>
        <p:spPr bwMode="auto">
          <a:xfrm>
            <a:off x="2025650" y="4311650"/>
            <a:ext cx="33718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rgbClr val="FFFFFF"/>
                </a:solidFill>
              </a:rPr>
              <a:t>W kategorii dzieci</a:t>
            </a:r>
          </a:p>
          <a:p>
            <a:pPr algn="ctr"/>
            <a:r>
              <a:rPr lang="pl-PL" sz="2000" b="1">
                <a:solidFill>
                  <a:srgbClr val="FFFFFF"/>
                </a:solidFill>
              </a:rPr>
              <a:t> od 8 do 15 lat </a:t>
            </a:r>
          </a:p>
          <a:p>
            <a:pPr algn="ctr"/>
            <a:r>
              <a:rPr lang="pl-PL" sz="2000" b="1">
                <a:solidFill>
                  <a:srgbClr val="FFFFFF"/>
                </a:solidFill>
              </a:rPr>
              <a:t>III miejsce zajęła </a:t>
            </a:r>
          </a:p>
          <a:p>
            <a:pPr algn="ctr"/>
            <a:r>
              <a:rPr lang="pl-PL" sz="2000" b="1">
                <a:solidFill>
                  <a:srgbClr val="FFFFFF"/>
                </a:solidFill>
              </a:rPr>
              <a:t>Agnieszka Sidzina II A G.</a:t>
            </a:r>
            <a:r>
              <a:rPr lang="cs-CZ" sz="2000" b="1">
                <a:solidFill>
                  <a:srgbClr val="FFFFFF"/>
                </a:solidFill>
              </a:rPr>
              <a:t> </a:t>
            </a:r>
            <a:endParaRPr lang="pl-PL" sz="2000" b="1">
              <a:solidFill>
                <a:srgbClr val="FFFFFF"/>
              </a:solidFill>
            </a:endParaRPr>
          </a:p>
        </p:txBody>
      </p:sp>
      <p:pic>
        <p:nvPicPr>
          <p:cNvPr id="63496" name="Obraz 8" descr="Zrzut ekranu 2014-01-25 o 22.00.02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36788" y="2305050"/>
            <a:ext cx="30416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Obraz 9" descr="jedz ryby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8000" y="1401763"/>
            <a:ext cx="3219450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5 i 9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grudnia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konkurs zewn.</a:t>
            </a:r>
          </a:p>
        </p:txBody>
      </p:sp>
      <p:sp>
        <p:nvSpPr>
          <p:cNvPr id="64516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793657-7B4C-4A02-927F-B39BB09EE31A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55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7" name="Prostokąt 6"/>
          <p:cNvSpPr/>
          <p:nvPr/>
        </p:nvSpPr>
        <p:spPr>
          <a:xfrm>
            <a:off x="2006600" y="331788"/>
            <a:ext cx="6832600" cy="1465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rgbClr val="FFFFFF"/>
                </a:solidFill>
              </a:rPr>
              <a:t>9 XII w ArtAdresie odbył się wernisaż oraz wręczenie nagród laureatom konkursu plastycznego </a:t>
            </a:r>
          </a:p>
          <a:p>
            <a:pPr algn="ctr"/>
            <a:r>
              <a:rPr lang="pl-PL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''Jedz ryby, bo to zdrowe i na maksa odjazdowe''</a:t>
            </a:r>
            <a:r>
              <a:rPr lang="pl-PL" b="1">
                <a:solidFill>
                  <a:srgbClr val="FFFFFF"/>
                </a:solidFill>
              </a:rPr>
              <a:t> zorganizowanego przez LGR „Żabi Kraj</a:t>
            </a:r>
            <a:r>
              <a:rPr lang="ja-JP" altLang="pl-PL" b="1">
                <a:solidFill>
                  <a:srgbClr val="FFFFFF"/>
                </a:solidFill>
              </a:rPr>
              <a:t>”</a:t>
            </a:r>
            <a:r>
              <a:rPr lang="pl-PL" b="1">
                <a:solidFill>
                  <a:srgbClr val="FFFFFF"/>
                </a:solidFill>
              </a:rPr>
              <a:t> oraz MCK ''Integrator''. </a:t>
            </a:r>
          </a:p>
        </p:txBody>
      </p:sp>
      <p:sp>
        <p:nvSpPr>
          <p:cNvPr id="64519" name="Prostokąt 7"/>
          <p:cNvSpPr>
            <a:spLocks noChangeArrowheads="1"/>
          </p:cNvSpPr>
          <p:nvPr/>
        </p:nvSpPr>
        <p:spPr bwMode="auto">
          <a:xfrm>
            <a:off x="3167063" y="5819775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rgbClr val="FFFFFF"/>
                </a:solidFill>
              </a:rPr>
              <a:t>W kategorii dzieci od 8 do 15 lat </a:t>
            </a:r>
          </a:p>
          <a:p>
            <a:pPr algn="ctr"/>
            <a:r>
              <a:rPr lang="pl-PL" b="1">
                <a:solidFill>
                  <a:srgbClr val="FFFFFF"/>
                </a:solidFill>
              </a:rPr>
              <a:t>II miejsce zajęła Kamila Mendroch.</a:t>
            </a:r>
            <a:r>
              <a:rPr lang="cs-CZ" b="1">
                <a:solidFill>
                  <a:srgbClr val="FFFFFF"/>
                </a:solidFill>
              </a:rPr>
              <a:t> </a:t>
            </a:r>
            <a:endParaRPr lang="pl-PL" b="1">
              <a:solidFill>
                <a:srgbClr val="FFFFFF"/>
              </a:solidFill>
            </a:endParaRPr>
          </a:p>
        </p:txBody>
      </p:sp>
      <p:pic>
        <p:nvPicPr>
          <p:cNvPr id="64520" name="Obraz 13" descr="jedz ryby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9200" y="1797050"/>
            <a:ext cx="5249863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9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grudnia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konkurs</a:t>
            </a:r>
          </a:p>
        </p:txBody>
      </p:sp>
      <p:sp>
        <p:nvSpPr>
          <p:cNvPr id="65540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7568D0-F06D-428E-8808-C1A0234999F7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56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65542" name="PoleTekstowe 3"/>
          <p:cNvSpPr txBox="1">
            <a:spLocks noChangeArrowheads="1"/>
          </p:cNvSpPr>
          <p:nvPr/>
        </p:nvSpPr>
        <p:spPr bwMode="auto">
          <a:xfrm>
            <a:off x="2184400" y="4167188"/>
            <a:ext cx="68707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u="sng">
                <a:solidFill>
                  <a:srgbClr val="FFFFFF"/>
                </a:solidFill>
              </a:rPr>
              <a:t>Soliści</a:t>
            </a:r>
            <a:r>
              <a:rPr lang="pl-PL" b="1">
                <a:solidFill>
                  <a:srgbClr val="FFFFFF"/>
                </a:solidFill>
              </a:rPr>
              <a:t>: I – Weronika Kusy</a:t>
            </a:r>
            <a:endParaRPr lang="cs-CZ" b="1">
              <a:solidFill>
                <a:srgbClr val="FFFFFF"/>
              </a:solidFill>
            </a:endParaRPr>
          </a:p>
          <a:p>
            <a:r>
              <a:rPr lang="pl-PL" b="1">
                <a:solidFill>
                  <a:srgbClr val="FFFFFF"/>
                </a:solidFill>
              </a:rPr>
              <a:t>II – Mateusz Nikiel, Aleksandra Kusy, Wiktoria Łukasik</a:t>
            </a:r>
            <a:endParaRPr lang="cs-CZ" b="1">
              <a:solidFill>
                <a:srgbClr val="FFFFFF"/>
              </a:solidFill>
            </a:endParaRPr>
          </a:p>
          <a:p>
            <a:r>
              <a:rPr lang="pl-PL" b="1">
                <a:solidFill>
                  <a:srgbClr val="FFFFFF"/>
                </a:solidFill>
              </a:rPr>
              <a:t>III – Julia Trzeciak</a:t>
            </a:r>
          </a:p>
          <a:p>
            <a:endParaRPr lang="cs-CZ" b="1">
              <a:solidFill>
                <a:srgbClr val="FFFFFF"/>
              </a:solidFill>
            </a:endParaRPr>
          </a:p>
          <a:p>
            <a:r>
              <a:rPr lang="pl-PL" b="1" u="sng">
                <a:solidFill>
                  <a:srgbClr val="FFFFFF"/>
                </a:solidFill>
              </a:rPr>
              <a:t>Zespoły</a:t>
            </a:r>
            <a:r>
              <a:rPr lang="pl-PL" b="1">
                <a:solidFill>
                  <a:srgbClr val="FFFFFF"/>
                </a:solidFill>
              </a:rPr>
              <a:t>: I – Jakub Bodera i Filip Kłos</a:t>
            </a:r>
            <a:endParaRPr lang="cs-CZ" b="1">
              <a:solidFill>
                <a:srgbClr val="FFFFFF"/>
              </a:solidFill>
            </a:endParaRPr>
          </a:p>
          <a:p>
            <a:r>
              <a:rPr lang="pl-PL" b="1">
                <a:solidFill>
                  <a:srgbClr val="FFFFFF"/>
                </a:solidFill>
              </a:rPr>
              <a:t>II – Tymoteusz Dadok, Kamil Korzonek i Igor Sztwiertnia oraz</a:t>
            </a:r>
            <a:endParaRPr lang="cs-CZ" b="1">
              <a:solidFill>
                <a:srgbClr val="FFFFFF"/>
              </a:solidFill>
            </a:endParaRPr>
          </a:p>
          <a:p>
            <a:r>
              <a:rPr lang="pl-PL" b="1">
                <a:solidFill>
                  <a:srgbClr val="FFFFFF"/>
                </a:solidFill>
              </a:rPr>
              <a:t>       Paulina Lebioda, Jagoda Barska</a:t>
            </a:r>
            <a:endParaRPr lang="cs-CZ" b="1">
              <a:solidFill>
                <a:srgbClr val="FFFFFF"/>
              </a:solidFill>
            </a:endParaRPr>
          </a:p>
          <a:p>
            <a:r>
              <a:rPr lang="pl-PL" b="1">
                <a:solidFill>
                  <a:srgbClr val="FFFFFF"/>
                </a:solidFill>
              </a:rPr>
              <a:t>III – Nadia Giec i Tatiana Giec</a:t>
            </a:r>
            <a:endParaRPr lang="cs-CZ" b="1">
              <a:solidFill>
                <a:srgbClr val="FFFFFF"/>
              </a:solidFill>
            </a:endParaRPr>
          </a:p>
        </p:txBody>
      </p:sp>
      <p:pic>
        <p:nvPicPr>
          <p:cNvPr id="65543" name="Obraz 2" descr="DSCN873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83088" y="585788"/>
            <a:ext cx="4338637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4" name="Prostokąt 4"/>
          <p:cNvSpPr>
            <a:spLocks noChangeArrowheads="1"/>
          </p:cNvSpPr>
          <p:nvPr/>
        </p:nvSpPr>
        <p:spPr bwMode="auto">
          <a:xfrm>
            <a:off x="2070100" y="1954213"/>
            <a:ext cx="2286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rgbClr val="FFFFFF"/>
                </a:solidFill>
              </a:rPr>
              <a:t>WYNIKI</a:t>
            </a:r>
          </a:p>
          <a:p>
            <a:pPr algn="ctr"/>
            <a:endParaRPr lang="cs-CZ" b="1">
              <a:solidFill>
                <a:srgbClr val="FFFFFF"/>
              </a:solidFill>
            </a:endParaRPr>
          </a:p>
          <a:p>
            <a:pPr algn="ctr"/>
            <a:r>
              <a:rPr lang="pl-PL" b="1">
                <a:solidFill>
                  <a:srgbClr val="FFFFFF"/>
                </a:solidFill>
              </a:rPr>
              <a:t>Klasy I-III SP</a:t>
            </a:r>
            <a:endParaRPr lang="cs-CZ" b="1">
              <a:solidFill>
                <a:srgbClr val="FFFFFF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044700" y="128588"/>
            <a:ext cx="6870700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Konkurs Kolędy Polskiej w naszej szkole 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9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grudnia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konkurs</a:t>
            </a:r>
          </a:p>
        </p:txBody>
      </p:sp>
      <p:sp>
        <p:nvSpPr>
          <p:cNvPr id="66564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D3672B-8444-4F7C-9B7E-BDB1F20D3629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57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66566" name="Prostokąt 4"/>
          <p:cNvSpPr>
            <a:spLocks noChangeArrowheads="1"/>
          </p:cNvSpPr>
          <p:nvPr/>
        </p:nvSpPr>
        <p:spPr bwMode="auto">
          <a:xfrm>
            <a:off x="2070100" y="1954213"/>
            <a:ext cx="2286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rgbClr val="FFFFFF"/>
                </a:solidFill>
              </a:rPr>
              <a:t>WYNIKI</a:t>
            </a:r>
          </a:p>
          <a:p>
            <a:pPr algn="ctr"/>
            <a:endParaRPr lang="cs-CZ" b="1">
              <a:solidFill>
                <a:srgbClr val="FFFFFF"/>
              </a:solidFill>
            </a:endParaRPr>
          </a:p>
          <a:p>
            <a:pPr algn="ctr"/>
            <a:r>
              <a:rPr lang="pl-PL" b="1">
                <a:solidFill>
                  <a:srgbClr val="FFFFFF"/>
                </a:solidFill>
              </a:rPr>
              <a:t>Klasy IV-VI SP</a:t>
            </a:r>
            <a:endParaRPr lang="cs-CZ" b="1">
              <a:solidFill>
                <a:srgbClr val="FFFFFF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184400" y="128588"/>
            <a:ext cx="4813300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Konkurs Kolędy Polskiej </a:t>
            </a:r>
          </a:p>
        </p:txBody>
      </p:sp>
      <p:sp>
        <p:nvSpPr>
          <p:cNvPr id="66568" name="Prostokąt 7"/>
          <p:cNvSpPr>
            <a:spLocks noChangeArrowheads="1"/>
          </p:cNvSpPr>
          <p:nvPr/>
        </p:nvSpPr>
        <p:spPr bwMode="auto">
          <a:xfrm>
            <a:off x="2324100" y="4249738"/>
            <a:ext cx="62103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Soliści: I – Gabriela Farian</a:t>
            </a:r>
          </a:p>
          <a:p>
            <a:r>
              <a:rPr lang="cs-CZ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II – Dżesika Cholewa</a:t>
            </a:r>
          </a:p>
          <a:p>
            <a:r>
              <a:rPr lang="cs-CZ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III – Adrianna Głogowska</a:t>
            </a:r>
          </a:p>
          <a:p>
            <a:endParaRPr lang="cs-CZ" b="1">
              <a:solidFill>
                <a:srgbClr val="FFFFFF"/>
              </a:solidFill>
              <a:ea typeface="ＭＳ 明朝" pitchFamily="49" charset="-128"/>
              <a:cs typeface="Times New Roman" pitchFamily="18" charset="0"/>
            </a:endParaRPr>
          </a:p>
          <a:p>
            <a:r>
              <a:rPr lang="cs-CZ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Zespoły: I Kaja Kupczewska i Magda Rydzewska</a:t>
            </a:r>
          </a:p>
          <a:p>
            <a:r>
              <a:rPr lang="pl-PL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Laura Palej, Wiktoria Domagała, Wiktoria Świńczyk</a:t>
            </a:r>
            <a:endParaRPr lang="cs-CZ" b="1">
              <a:solidFill>
                <a:srgbClr val="FFFFFF"/>
              </a:solidFill>
              <a:ea typeface="ＭＳ 明朝" pitchFamily="49" charset="-128"/>
              <a:cs typeface="Times New Roman" pitchFamily="18" charset="0"/>
            </a:endParaRPr>
          </a:p>
          <a:p>
            <a:r>
              <a:rPr lang="pl-PL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III – Natalia Gąska, Wiktoria</a:t>
            </a:r>
            <a:r>
              <a:rPr lang="cs-CZ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 Bąk</a:t>
            </a:r>
            <a:endParaRPr lang="pl-PL" b="1">
              <a:solidFill>
                <a:srgbClr val="FFFFFF"/>
              </a:solidFill>
              <a:ea typeface="ＭＳ 明朝" pitchFamily="49" charset="-128"/>
              <a:cs typeface="Times New Roman" pitchFamily="18" charset="0"/>
            </a:endParaRPr>
          </a:p>
        </p:txBody>
      </p:sp>
      <p:pic>
        <p:nvPicPr>
          <p:cNvPr id="66569" name="Obraz 8" descr="DSCN876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14988" y="735013"/>
            <a:ext cx="3109912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9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grudnia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konkurs</a:t>
            </a:r>
          </a:p>
        </p:txBody>
      </p:sp>
      <p:sp>
        <p:nvSpPr>
          <p:cNvPr id="67588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9C7129-C5D7-4B77-BB16-541FD5674961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58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pic>
        <p:nvPicPr>
          <p:cNvPr id="67590" name="Obraz 2" descr="Zrzut ekranu 2014-02-10 o 22.41.34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35613" y="682625"/>
            <a:ext cx="3608387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2184400" y="128588"/>
            <a:ext cx="4813300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Konkurs Kolędy Polskiej </a:t>
            </a:r>
          </a:p>
        </p:txBody>
      </p:sp>
      <p:sp>
        <p:nvSpPr>
          <p:cNvPr id="67592" name="Prostokąt 4"/>
          <p:cNvSpPr>
            <a:spLocks noChangeArrowheads="1"/>
          </p:cNvSpPr>
          <p:nvPr/>
        </p:nvSpPr>
        <p:spPr bwMode="auto">
          <a:xfrm>
            <a:off x="2184400" y="3200400"/>
            <a:ext cx="6959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Soliści: I – Wiktoria Adamczyk</a:t>
            </a:r>
            <a:endParaRPr lang="cs-CZ" b="1">
              <a:solidFill>
                <a:srgbClr val="FFFFFF"/>
              </a:solidFill>
              <a:latin typeface="Cambria" pitchFamily="18" charset="0"/>
              <a:ea typeface="ＭＳ 明朝" pitchFamily="49" charset="-128"/>
              <a:cs typeface="Times New Roman" pitchFamily="18" charset="0"/>
            </a:endParaRPr>
          </a:p>
          <a:p>
            <a:r>
              <a:rPr lang="pl-PL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II – Weronika Lewandowska</a:t>
            </a:r>
            <a:endParaRPr lang="cs-CZ" b="1">
              <a:solidFill>
                <a:srgbClr val="FFFFFF"/>
              </a:solidFill>
              <a:latin typeface="Cambria" pitchFamily="18" charset="0"/>
              <a:ea typeface="ＭＳ 明朝" pitchFamily="49" charset="-128"/>
              <a:cs typeface="Times New Roman" pitchFamily="18" charset="0"/>
            </a:endParaRPr>
          </a:p>
          <a:p>
            <a:r>
              <a:rPr lang="pl-PL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III – Wiktoria Świątek</a:t>
            </a:r>
          </a:p>
          <a:p>
            <a:endParaRPr lang="pl-PL" b="1">
              <a:solidFill>
                <a:srgbClr val="FFFFFF"/>
              </a:solidFill>
              <a:ea typeface="ＭＳ 明朝" pitchFamily="49" charset="-128"/>
              <a:cs typeface="Times New Roman" pitchFamily="18" charset="0"/>
            </a:endParaRPr>
          </a:p>
          <a:p>
            <a:endParaRPr lang="pl-PL" b="1">
              <a:solidFill>
                <a:srgbClr val="FFFFFF"/>
              </a:solidFill>
              <a:ea typeface="ＭＳ 明朝" pitchFamily="49" charset="-128"/>
              <a:cs typeface="Times New Roman" pitchFamily="18" charset="0"/>
            </a:endParaRPr>
          </a:p>
          <a:p>
            <a:endParaRPr lang="cs-CZ" b="1">
              <a:solidFill>
                <a:srgbClr val="FFFFFF"/>
              </a:solidFill>
              <a:latin typeface="Cambria" pitchFamily="18" charset="0"/>
              <a:ea typeface="ＭＳ 明朝" pitchFamily="49" charset="-128"/>
              <a:cs typeface="Times New Roman" pitchFamily="18" charset="0"/>
            </a:endParaRPr>
          </a:p>
          <a:p>
            <a:r>
              <a:rPr lang="pl-PL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Zespoły: I – Laura Lewandowska, Dominika Król </a:t>
            </a:r>
          </a:p>
          <a:p>
            <a:r>
              <a:rPr lang="pl-PL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                      i Kamila Klaczańska</a:t>
            </a:r>
            <a:endParaRPr lang="cs-CZ" b="1">
              <a:solidFill>
                <a:srgbClr val="FFFFFF"/>
              </a:solidFill>
              <a:latin typeface="Cambria" pitchFamily="18" charset="0"/>
              <a:ea typeface="ＭＳ 明朝" pitchFamily="49" charset="-128"/>
              <a:cs typeface="Times New Roman" pitchFamily="18" charset="0"/>
            </a:endParaRPr>
          </a:p>
          <a:p>
            <a:r>
              <a:rPr lang="pl-PL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II – Łucja Całus, Nadia Kornaś</a:t>
            </a:r>
            <a:endParaRPr lang="cs-CZ" b="1">
              <a:solidFill>
                <a:srgbClr val="FFFFFF"/>
              </a:solidFill>
              <a:latin typeface="Cambria" pitchFamily="18" charset="0"/>
              <a:ea typeface="ＭＳ 明朝" pitchFamily="49" charset="-128"/>
              <a:cs typeface="Times New Roman" pitchFamily="18" charset="0"/>
            </a:endParaRPr>
          </a:p>
          <a:p>
            <a:r>
              <a:rPr lang="pl-PL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III – Maciej Matuszka, Dawid Jaworski</a:t>
            </a:r>
            <a:r>
              <a:rPr lang="cs-CZ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 </a:t>
            </a:r>
            <a:endParaRPr lang="pl-PL" b="1">
              <a:solidFill>
                <a:srgbClr val="FFFFFF"/>
              </a:solidFill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67593" name="PoleTekstowe 6"/>
          <p:cNvSpPr txBox="1">
            <a:spLocks noChangeArrowheads="1"/>
          </p:cNvSpPr>
          <p:nvPr/>
        </p:nvSpPr>
        <p:spPr bwMode="auto">
          <a:xfrm>
            <a:off x="2451100" y="1517650"/>
            <a:ext cx="2298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rgbClr val="FFFFFF"/>
                </a:solidFill>
              </a:rPr>
              <a:t>WYNIKI</a:t>
            </a:r>
          </a:p>
          <a:p>
            <a:pPr algn="ctr"/>
            <a:endParaRPr lang="pl-PL" sz="2000" b="1">
              <a:solidFill>
                <a:srgbClr val="FFFFFF"/>
              </a:solidFill>
            </a:endParaRPr>
          </a:p>
          <a:p>
            <a:pPr algn="ctr"/>
            <a:r>
              <a:rPr lang="pl-PL" sz="2000" b="1">
                <a:solidFill>
                  <a:srgbClr val="FFFFFF"/>
                </a:solidFill>
              </a:rPr>
              <a:t>Gimnazjum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13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grudnia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konkurs zewn</a:t>
            </a: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j. angielski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8612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96612F-12FD-4B4A-8E9B-8F2B6F0BF564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59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68614" name="Prostokąt 6"/>
          <p:cNvSpPr>
            <a:spLocks noChangeArrowheads="1"/>
          </p:cNvSpPr>
          <p:nvPr/>
        </p:nvSpPr>
        <p:spPr bwMode="auto">
          <a:xfrm>
            <a:off x="2286000" y="271463"/>
            <a:ext cx="65659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1" i="1">
                <a:solidFill>
                  <a:srgbClr val="FFFFFF"/>
                </a:solidFill>
              </a:rPr>
              <a:t>Challenge 2013 </a:t>
            </a:r>
          </a:p>
          <a:p>
            <a:pPr algn="ctr"/>
            <a:r>
              <a:rPr lang="pl-PL" b="1">
                <a:solidFill>
                  <a:srgbClr val="FFFFFF"/>
                </a:solidFill>
              </a:rPr>
              <a:t>II Gminny Konkurs z Języka Angielskiego </a:t>
            </a:r>
          </a:p>
          <a:p>
            <a:pPr algn="ctr"/>
            <a:r>
              <a:rPr lang="pl-PL" b="1">
                <a:solidFill>
                  <a:srgbClr val="FFFFFF"/>
                </a:solidFill>
              </a:rPr>
              <a:t>dla Uczniów Gimnazjów z Gminy Skoczów</a:t>
            </a:r>
            <a:endParaRPr lang="cs-CZ" b="1">
              <a:solidFill>
                <a:srgbClr val="FFFFFF"/>
              </a:solidFill>
            </a:endParaRPr>
          </a:p>
        </p:txBody>
      </p:sp>
      <p:sp>
        <p:nvSpPr>
          <p:cNvPr id="68615" name="Prostokąt 1"/>
          <p:cNvSpPr>
            <a:spLocks noChangeArrowheads="1"/>
          </p:cNvSpPr>
          <p:nvPr/>
        </p:nvSpPr>
        <p:spPr bwMode="auto">
          <a:xfrm>
            <a:off x="2286000" y="4883150"/>
            <a:ext cx="2578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rgbClr val="FFFFFF"/>
                </a:solidFill>
              </a:rPr>
              <a:t>III miejsce</a:t>
            </a:r>
            <a:r>
              <a:rPr lang="cs-CZ" b="1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pl-PL" b="1">
                <a:solidFill>
                  <a:srgbClr val="FFFFFF"/>
                </a:solidFill>
              </a:rPr>
              <a:t>Kamila Klaczańska, </a:t>
            </a:r>
          </a:p>
          <a:p>
            <a:pPr algn="ctr"/>
            <a:r>
              <a:rPr lang="pl-PL" b="1">
                <a:solidFill>
                  <a:srgbClr val="FFFFFF"/>
                </a:solidFill>
              </a:rPr>
              <a:t>Marcin Bobko (2a)</a:t>
            </a:r>
          </a:p>
        </p:txBody>
      </p:sp>
      <p:pic>
        <p:nvPicPr>
          <p:cNvPr id="68616" name="Obraz 2" descr="DSCN938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92700" y="1517650"/>
            <a:ext cx="3405188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7" name="Prostokąt 3"/>
          <p:cNvSpPr>
            <a:spLocks noChangeArrowheads="1"/>
          </p:cNvSpPr>
          <p:nvPr/>
        </p:nvSpPr>
        <p:spPr bwMode="auto">
          <a:xfrm>
            <a:off x="1905000" y="2828925"/>
            <a:ext cx="3187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rgbClr val="FFFFFF"/>
                </a:solidFill>
              </a:rPr>
              <a:t>ZS nr 3</a:t>
            </a:r>
          </a:p>
          <a:p>
            <a:pPr algn="ctr"/>
            <a:r>
              <a:rPr lang="pl-PL" b="1">
                <a:solidFill>
                  <a:srgbClr val="FFFFFF"/>
                </a:solidFill>
              </a:rPr>
              <a:t>Gimnazjum nr 4 </a:t>
            </a:r>
          </a:p>
          <a:p>
            <a:pPr algn="ctr"/>
            <a:r>
              <a:rPr lang="pl-PL" b="1">
                <a:solidFill>
                  <a:srgbClr val="FFFFFF"/>
                </a:solidFill>
              </a:rPr>
              <a:t>w Skoczowie </a:t>
            </a:r>
            <a:endParaRPr lang="pl-PL"/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b="1">
                <a:solidFill>
                  <a:srgbClr val="254061"/>
                </a:solidFill>
              </a:rPr>
              <a:t>we</a:t>
            </a:r>
          </a:p>
          <a:p>
            <a:pPr algn="ctr"/>
            <a:r>
              <a:rPr kumimoji="0" lang="pl-PL" b="1">
                <a:solidFill>
                  <a:srgbClr val="254061"/>
                </a:solidFill>
              </a:rPr>
              <a:t>wrześniu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kumimoji="0" lang="pl-PL" sz="1100" b="1">
                <a:solidFill>
                  <a:srgbClr val="254061"/>
                </a:solidFill>
              </a:rPr>
              <a:t>testy, wywiadówka, zdrowie, akcja charytatywna</a:t>
            </a:r>
          </a:p>
        </p:txBody>
      </p:sp>
      <p:sp>
        <p:nvSpPr>
          <p:cNvPr id="7172" name="PoleTekstowe 12"/>
          <p:cNvSpPr txBox="1">
            <a:spLocks noChangeArrowheads="1"/>
          </p:cNvSpPr>
          <p:nvPr/>
        </p:nvSpPr>
        <p:spPr bwMode="auto">
          <a:xfrm>
            <a:off x="2501900" y="2922588"/>
            <a:ext cx="6313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pl-PL"/>
          </a:p>
        </p:txBody>
      </p:sp>
      <p:sp useBgFill="1">
        <p:nvSpPr>
          <p:cNvPr id="7173" name="PoleTekstowe 16"/>
          <p:cNvSpPr txBox="1">
            <a:spLocks noChangeArrowheads="1"/>
          </p:cNvSpPr>
          <p:nvPr/>
        </p:nvSpPr>
        <p:spPr bwMode="auto">
          <a:xfrm>
            <a:off x="2401888" y="4689475"/>
            <a:ext cx="6278562" cy="16668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400" b="1">
                <a:solidFill>
                  <a:schemeClr val="bg1"/>
                </a:solidFill>
                <a:ea typeface="ＭＳ 明朝" pitchFamily="49" charset="-128"/>
                <a:cs typeface="Times New Roman" pitchFamily="18" charset="0"/>
              </a:rPr>
              <a:t>Jak co roku we wszystkich klasach odbyły się TESTY SPRAWDZAJĄCE wiedzę i umiejętności </a:t>
            </a:r>
          </a:p>
          <a:p>
            <a:pPr algn="ctr"/>
            <a:r>
              <a:rPr lang="pl-PL" sz="2400" b="1">
                <a:solidFill>
                  <a:schemeClr val="bg1"/>
                </a:solidFill>
                <a:ea typeface="ＭＳ 明朝" pitchFamily="49" charset="-128"/>
                <a:cs typeface="Times New Roman" pitchFamily="18" charset="0"/>
              </a:rPr>
              <a:t>(tzw. „na wejściu</a:t>
            </a:r>
            <a:r>
              <a:rPr lang="ja-JP" altLang="pl-PL" sz="2400" b="1">
                <a:solidFill>
                  <a:schemeClr val="bg1"/>
                </a:solidFill>
                <a:ea typeface="ＭＳ 明朝" pitchFamily="49" charset="-128"/>
                <a:cs typeface="Times New Roman" pitchFamily="18" charset="0"/>
              </a:rPr>
              <a:t>”</a:t>
            </a:r>
            <a:r>
              <a:rPr lang="pl-PL" sz="2400" b="1">
                <a:solidFill>
                  <a:schemeClr val="bg1"/>
                </a:solidFill>
                <a:ea typeface="ＭＳ 明朝" pitchFamily="49" charset="-128"/>
                <a:cs typeface="Times New Roman" pitchFamily="18" charset="0"/>
              </a:rPr>
              <a:t>).</a:t>
            </a:r>
            <a:endParaRPr kumimoji="0" lang="pl-PL" sz="2400" b="1">
              <a:solidFill>
                <a:schemeClr val="bg1"/>
              </a:solidFill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7174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F64665-4F4B-40A3-BD28-0559C596A72A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6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 useBgFill="1">
        <p:nvSpPr>
          <p:cNvPr id="9" name="PoleTekstowe 8"/>
          <p:cNvSpPr txBox="1"/>
          <p:nvPr/>
        </p:nvSpPr>
        <p:spPr>
          <a:xfrm>
            <a:off x="2401888" y="2049463"/>
            <a:ext cx="6191250" cy="752475"/>
          </a:xfrm>
          <a:prstGeom prst="rect">
            <a:avLst/>
          </a:prstGeom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2400" b="1" dirty="0">
                <a:solidFill>
                  <a:schemeClr val="bg1"/>
                </a:solidFill>
                <a:latin typeface="+mj-lt"/>
                <a:cs typeface="+mn-cs"/>
              </a:rPr>
              <a:t>Pierwsze spotkanie z rodzicami (12.09).</a:t>
            </a:r>
          </a:p>
        </p:txBody>
      </p:sp>
      <p:sp useBgFill="1">
        <p:nvSpPr>
          <p:cNvPr id="7177" name="PoleTekstowe 9"/>
          <p:cNvSpPr txBox="1">
            <a:spLocks noChangeArrowheads="1"/>
          </p:cNvSpPr>
          <p:nvPr/>
        </p:nvSpPr>
        <p:spPr bwMode="auto">
          <a:xfrm>
            <a:off x="2501900" y="530225"/>
            <a:ext cx="6191250" cy="12557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400" b="1">
                <a:solidFill>
                  <a:schemeClr val="bg1"/>
                </a:solidFill>
                <a:ea typeface="ＭＳ 明朝" pitchFamily="49" charset="-128"/>
                <a:cs typeface="Times New Roman" pitchFamily="18" charset="0"/>
              </a:rPr>
              <a:t>Badanie wad postawy, które umożliwiło skierowanie uczniów na</a:t>
            </a:r>
            <a:r>
              <a:rPr lang="cs-CZ" sz="2400" b="1">
                <a:solidFill>
                  <a:schemeClr val="bg1"/>
                </a:solidFill>
                <a:ea typeface="ＭＳ 明朝" pitchFamily="49" charset="-128"/>
                <a:cs typeface="Times New Roman" pitchFamily="18" charset="0"/>
              </a:rPr>
              <a:t> </a:t>
            </a:r>
            <a:r>
              <a:rPr lang="pl-PL" sz="2400" b="1">
                <a:solidFill>
                  <a:schemeClr val="bg1"/>
                </a:solidFill>
                <a:ea typeface="ＭＳ 明朝" pitchFamily="49" charset="-128"/>
                <a:cs typeface="Times New Roman" pitchFamily="18" charset="0"/>
              </a:rPr>
              <a:t>zajęcia gimnastyki korekcyjnej (12.09).</a:t>
            </a:r>
            <a:endParaRPr kumimoji="0" lang="pl-PL" sz="2400" b="1">
              <a:solidFill>
                <a:schemeClr val="bg1"/>
              </a:solidFill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7178" name="Prostokąt 1"/>
          <p:cNvSpPr>
            <a:spLocks noChangeArrowheads="1"/>
          </p:cNvSpPr>
          <p:nvPr/>
        </p:nvSpPr>
        <p:spPr bwMode="auto">
          <a:xfrm>
            <a:off x="3367088" y="3292475"/>
            <a:ext cx="4232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1">
                <a:solidFill>
                  <a:schemeClr val="bg1"/>
                </a:solidFill>
              </a:rPr>
              <a:t>Akcja „Studnia w Sudanie</a:t>
            </a:r>
            <a:r>
              <a:rPr lang="ja-JP" altLang="pl-PL" sz="2400" b="1">
                <a:solidFill>
                  <a:schemeClr val="bg1"/>
                </a:solidFill>
              </a:rPr>
              <a:t>”</a:t>
            </a:r>
            <a:r>
              <a:rPr lang="pl-PL" sz="2400" b="1">
                <a:solidFill>
                  <a:schemeClr val="bg1"/>
                </a:solidFill>
              </a:rPr>
              <a:t> - zbiórka makulatury na budowę studni w Sudanie. </a:t>
            </a:r>
            <a:endParaRPr lang="cs-CZ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14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grudnia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kiermasz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9636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C51B06-3772-4EAB-B89D-D1E3E27862D8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60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pic>
        <p:nvPicPr>
          <p:cNvPr id="69638" name="Obraz 1" descr="DSCN928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71800" y="46038"/>
            <a:ext cx="4624388" cy="668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14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grudnia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impreza</a:t>
            </a:r>
          </a:p>
        </p:txBody>
      </p:sp>
      <p:sp>
        <p:nvSpPr>
          <p:cNvPr id="70660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C95547-1664-4F81-88CA-D8513935D50B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61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70662" name="Prostokąt 8"/>
          <p:cNvSpPr>
            <a:spLocks noChangeArrowheads="1"/>
          </p:cNvSpPr>
          <p:nvPr/>
        </p:nvSpPr>
        <p:spPr bwMode="auto">
          <a:xfrm>
            <a:off x="7092950" y="501650"/>
            <a:ext cx="1390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Łączny </a:t>
            </a:r>
          </a:p>
          <a:p>
            <a:pPr algn="ctr"/>
            <a:r>
              <a:rPr lang="pl-PL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dochód </a:t>
            </a:r>
          </a:p>
          <a:p>
            <a:pPr algn="ctr"/>
            <a:r>
              <a:rPr lang="pl-PL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wyniósł</a:t>
            </a:r>
          </a:p>
          <a:p>
            <a:pPr algn="ctr"/>
            <a:r>
              <a:rPr lang="pl-PL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11.467, 34.</a:t>
            </a:r>
            <a:r>
              <a:rPr lang="cs-CZ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 </a:t>
            </a:r>
            <a:endParaRPr lang="pl-PL" b="1">
              <a:solidFill>
                <a:srgbClr val="FFFFFF"/>
              </a:solidFill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70663" name="Prostokąt 9"/>
          <p:cNvSpPr>
            <a:spLocks noChangeArrowheads="1"/>
          </p:cNvSpPr>
          <p:nvPr/>
        </p:nvSpPr>
        <p:spPr bwMode="auto">
          <a:xfrm>
            <a:off x="6553200" y="2536825"/>
            <a:ext cx="2501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Najwyższe datki: </a:t>
            </a:r>
          </a:p>
          <a:p>
            <a:r>
              <a:rPr lang="pl-PL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I  - 715,- kl. IIIa SP,</a:t>
            </a:r>
            <a:endParaRPr lang="cs-CZ" b="1">
              <a:solidFill>
                <a:srgbClr val="FFFFFF"/>
              </a:solidFill>
              <a:latin typeface="Cambria" pitchFamily="18" charset="0"/>
              <a:ea typeface="ＭＳ 明朝" pitchFamily="49" charset="-128"/>
              <a:cs typeface="Times New Roman" pitchFamily="18" charset="0"/>
            </a:endParaRPr>
          </a:p>
          <a:p>
            <a:r>
              <a:rPr lang="pl-PL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II - 700,-  kl. IVb ; </a:t>
            </a:r>
          </a:p>
          <a:p>
            <a:r>
              <a:rPr lang="pl-PL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III- 606,20 - kl. Ia SP. </a:t>
            </a:r>
          </a:p>
        </p:txBody>
      </p:sp>
      <p:pic>
        <p:nvPicPr>
          <p:cNvPr id="70664" name="Obraz 2" descr="2013_12_14 kiermasz-01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4863" y="501650"/>
            <a:ext cx="4267200" cy="569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5" name="Prostokąt 4"/>
          <p:cNvSpPr>
            <a:spLocks noChangeArrowheads="1"/>
          </p:cNvSpPr>
          <p:nvPr/>
        </p:nvSpPr>
        <p:spPr bwMode="auto">
          <a:xfrm>
            <a:off x="6430963" y="4514850"/>
            <a:ext cx="2713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Świetlica –  674,-,</a:t>
            </a:r>
            <a:endParaRPr lang="cs-CZ" b="1">
              <a:solidFill>
                <a:srgbClr val="FFFFFF"/>
              </a:solidFill>
              <a:latin typeface="Cambria" pitchFamily="18" charset="0"/>
              <a:ea typeface="ＭＳ 明朝" pitchFamily="49" charset="-128"/>
              <a:cs typeface="Times New Roman" pitchFamily="18" charset="0"/>
            </a:endParaRPr>
          </a:p>
          <a:p>
            <a:r>
              <a:rPr lang="pl-PL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Stowarzyszenie </a:t>
            </a:r>
          </a:p>
          <a:p>
            <a:r>
              <a:rPr lang="pl-PL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Ósemka   –  325,-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14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grudnia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impreza</a:t>
            </a:r>
          </a:p>
        </p:txBody>
      </p:sp>
      <p:sp>
        <p:nvSpPr>
          <p:cNvPr id="71684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005332-4E0C-481D-8E20-C30B50DF7B26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62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71686" name="Prostokąt 11"/>
          <p:cNvSpPr>
            <a:spLocks noChangeArrowheads="1"/>
          </p:cNvSpPr>
          <p:nvPr/>
        </p:nvSpPr>
        <p:spPr bwMode="auto">
          <a:xfrm>
            <a:off x="6494463" y="2374900"/>
            <a:ext cx="229076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Kwesta w ramach akcji POLA NADZIEI – 124,00 zł.</a:t>
            </a:r>
          </a:p>
          <a:p>
            <a:pPr algn="ctr"/>
            <a:endParaRPr lang="pl-PL" b="1">
              <a:solidFill>
                <a:srgbClr val="FFFFFF"/>
              </a:solidFill>
              <a:ea typeface="ＭＳ 明朝" pitchFamily="49" charset="-128"/>
              <a:cs typeface="Times New Roman" pitchFamily="18" charset="0"/>
            </a:endParaRPr>
          </a:p>
          <a:p>
            <a:pPr algn="ctr"/>
            <a:endParaRPr lang="cs-CZ" b="1">
              <a:solidFill>
                <a:srgbClr val="FFFFFF"/>
              </a:solidFill>
              <a:latin typeface="Cambria" pitchFamily="18" charset="0"/>
              <a:ea typeface="ＭＳ 明朝" pitchFamily="49" charset="-128"/>
              <a:cs typeface="Times New Roman" pitchFamily="18" charset="0"/>
            </a:endParaRPr>
          </a:p>
          <a:p>
            <a:pPr algn="ctr"/>
            <a:r>
              <a:rPr lang="pl-PL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Kiermasz książek - biblioteka uzyskała 15 gratisów </a:t>
            </a:r>
          </a:p>
          <a:p>
            <a:pPr algn="ctr"/>
            <a:r>
              <a:rPr lang="pl-PL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na kwotę 180, 00 zł. </a:t>
            </a:r>
            <a:endParaRPr lang="cs-CZ" b="1">
              <a:solidFill>
                <a:srgbClr val="FFFFFF"/>
              </a:solidFill>
              <a:latin typeface="Cambria" pitchFamily="18" charset="0"/>
              <a:ea typeface="ＭＳ 明朝" pitchFamily="49" charset="-128"/>
              <a:cs typeface="Times New Roman" pitchFamily="18" charset="0"/>
            </a:endParaRPr>
          </a:p>
        </p:txBody>
      </p:sp>
      <p:pic>
        <p:nvPicPr>
          <p:cNvPr id="71687" name="Obraz 2" descr="2013_12_14 kiermasz-0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85988" y="871538"/>
            <a:ext cx="4113212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17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grudnia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teatr</a:t>
            </a:r>
          </a:p>
        </p:txBody>
      </p:sp>
      <p:sp>
        <p:nvSpPr>
          <p:cNvPr id="72708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F1786D-CA98-44A0-AF56-6179A1456CFC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63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pic>
        <p:nvPicPr>
          <p:cNvPr id="72710" name="Obraz 2" descr="DSCN930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92450" y="142875"/>
            <a:ext cx="4551363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17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grudnia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teatr</a:t>
            </a:r>
          </a:p>
        </p:txBody>
      </p:sp>
      <p:sp>
        <p:nvSpPr>
          <p:cNvPr id="73732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50C666-AFB9-4452-A931-E8868C44CD53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64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pic>
        <p:nvPicPr>
          <p:cNvPr id="73734" name="Obraz 3" descr="2013_12_17 Zadymka Tuwim-06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48238" y="185738"/>
            <a:ext cx="4005262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Obraz 4" descr="2013_12_17 Zadymka Tuwim-01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01938" y="3408363"/>
            <a:ext cx="4708525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6" name="Prostokąt 2"/>
          <p:cNvSpPr>
            <a:spLocks noChangeArrowheads="1"/>
          </p:cNvSpPr>
          <p:nvPr/>
        </p:nvSpPr>
        <p:spPr bwMode="auto">
          <a:xfrm>
            <a:off x="2168525" y="547688"/>
            <a:ext cx="2663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200" b="1">
                <a:solidFill>
                  <a:srgbClr val="FFFFFF"/>
                </a:solidFill>
              </a:rPr>
              <a:t>„Rany Julek!</a:t>
            </a:r>
          </a:p>
        </p:txBody>
      </p:sp>
      <p:sp>
        <p:nvSpPr>
          <p:cNvPr id="73737" name="Prostokąt 6"/>
          <p:cNvSpPr>
            <a:spLocks noChangeArrowheads="1"/>
          </p:cNvSpPr>
          <p:nvPr/>
        </p:nvSpPr>
        <p:spPr bwMode="auto">
          <a:xfrm>
            <a:off x="2312988" y="1695450"/>
            <a:ext cx="2286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1">
                <a:solidFill>
                  <a:srgbClr val="FFFFFF"/>
                </a:solidFill>
              </a:rPr>
              <a:t>O tym jak </a:t>
            </a:r>
          </a:p>
          <a:p>
            <a:pPr algn="ctr"/>
            <a:r>
              <a:rPr lang="pl-PL" sz="2400" b="1">
                <a:solidFill>
                  <a:srgbClr val="FFFFFF"/>
                </a:solidFill>
              </a:rPr>
              <a:t>Julian Tuwim </a:t>
            </a:r>
          </a:p>
          <a:p>
            <a:pPr algn="ctr"/>
            <a:r>
              <a:rPr lang="pl-PL" sz="2400" b="1">
                <a:solidFill>
                  <a:srgbClr val="FFFFFF"/>
                </a:solidFill>
              </a:rPr>
              <a:t>został poetą</a:t>
            </a:r>
            <a:r>
              <a:rPr lang="ja-JP" altLang="pl-PL" sz="2400" b="1">
                <a:solidFill>
                  <a:srgbClr val="FFFFFF"/>
                </a:solidFill>
              </a:rPr>
              <a:t>”</a:t>
            </a:r>
            <a:endParaRPr lang="pl-PL" sz="2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18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grudnia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impreza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j. angielski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4756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166AEE-0218-41C4-B4CC-129D59D414AC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65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74758" name="Prostokąt 2"/>
          <p:cNvSpPr>
            <a:spLocks noChangeArrowheads="1"/>
          </p:cNvSpPr>
          <p:nvPr/>
        </p:nvSpPr>
        <p:spPr bwMode="auto">
          <a:xfrm>
            <a:off x="1598613" y="160338"/>
            <a:ext cx="23177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2800" b="1">
                <a:solidFill>
                  <a:srgbClr val="FFFFFF"/>
                </a:solidFill>
              </a:rPr>
              <a:t>Christmas Day</a:t>
            </a:r>
            <a:r>
              <a:rPr lang="cs-CZ" sz="2800" b="1">
                <a:solidFill>
                  <a:srgbClr val="FFFFFF"/>
                </a:solidFill>
              </a:rPr>
              <a:t> </a:t>
            </a:r>
            <a:endParaRPr lang="pl-PL" sz="2800" b="1">
              <a:solidFill>
                <a:srgbClr val="FFFFFF"/>
              </a:solidFill>
            </a:endParaRPr>
          </a:p>
        </p:txBody>
      </p:sp>
      <p:pic>
        <p:nvPicPr>
          <p:cNvPr id="74759" name="Obraz 3" descr="DSCN927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08450" y="166688"/>
            <a:ext cx="4889500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Obraz 4" descr="2013_12_18 Christmas Day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2275" y="4217988"/>
            <a:ext cx="3184525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1" name="Prostokąt 6"/>
          <p:cNvSpPr>
            <a:spLocks noChangeArrowheads="1"/>
          </p:cNvSpPr>
          <p:nvPr/>
        </p:nvSpPr>
        <p:spPr bwMode="auto">
          <a:xfrm>
            <a:off x="2260600" y="4494213"/>
            <a:ext cx="31242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Powtarzają słownictwo </a:t>
            </a:r>
          </a:p>
          <a:p>
            <a:pPr algn="ctr"/>
            <a:r>
              <a:rPr lang="pl-PL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z j. angielskiego </a:t>
            </a:r>
          </a:p>
          <a:p>
            <a:pPr algn="ctr"/>
            <a:r>
              <a:rPr lang="pl-PL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dot. świąt, wspólnie śpiewają kolędy po polsku </a:t>
            </a:r>
          </a:p>
          <a:p>
            <a:pPr algn="ctr"/>
            <a:r>
              <a:rPr lang="pl-PL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i angielsku.</a:t>
            </a:r>
            <a:endParaRPr lang="cs-CZ" b="1">
              <a:solidFill>
                <a:srgbClr val="FFFFFF"/>
              </a:solidFill>
              <a:latin typeface="Cambria" pitchFamily="18" charset="0"/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74762" name="Prostokąt 1"/>
          <p:cNvSpPr>
            <a:spLocks noChangeArrowheads="1"/>
          </p:cNvSpPr>
          <p:nvPr/>
        </p:nvSpPr>
        <p:spPr bwMode="auto">
          <a:xfrm>
            <a:off x="2260600" y="1143000"/>
            <a:ext cx="1574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Uczniowie klas I-III poznają tradycje świąteczne  w Polsce </a:t>
            </a:r>
          </a:p>
          <a:p>
            <a:pPr algn="ctr"/>
            <a:r>
              <a:rPr lang="pl-PL" sz="20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i w Anglii. </a:t>
            </a:r>
            <a:endParaRPr lang="pl-PL" sz="2000">
              <a:ea typeface="ＭＳ 明朝" pitchFamily="49" charset="-128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20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grudnia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święto</a:t>
            </a:r>
          </a:p>
        </p:txBody>
      </p:sp>
      <p:sp>
        <p:nvSpPr>
          <p:cNvPr id="75780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D04C63-63BF-4D40-9B6F-11F982876A31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66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75782" name="Prostokąt 3"/>
          <p:cNvSpPr>
            <a:spLocks noChangeArrowheads="1"/>
          </p:cNvSpPr>
          <p:nvPr/>
        </p:nvSpPr>
        <p:spPr bwMode="auto">
          <a:xfrm>
            <a:off x="2535238" y="5189538"/>
            <a:ext cx="5207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 Jasełka dla kl. I-III</a:t>
            </a:r>
          </a:p>
          <a:p>
            <a:pPr algn="ctr"/>
            <a:r>
              <a:rPr lang="pl-PL" sz="28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„Pastuszek i rozbójnik</a:t>
            </a:r>
            <a:r>
              <a:rPr lang="ja-JP" altLang="pl-PL" sz="28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”</a:t>
            </a:r>
            <a:endParaRPr lang="cs-CZ" sz="2800" b="1">
              <a:solidFill>
                <a:srgbClr val="FFFFFF"/>
              </a:solidFill>
              <a:latin typeface="Cambria" pitchFamily="18" charset="0"/>
              <a:ea typeface="ＭＳ 明朝" pitchFamily="49" charset="-128"/>
              <a:cs typeface="Times New Roman" pitchFamily="18" charset="0"/>
            </a:endParaRPr>
          </a:p>
        </p:txBody>
      </p:sp>
      <p:pic>
        <p:nvPicPr>
          <p:cNvPr id="75783" name="Obraz 2" descr="DSCN931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06638" y="339725"/>
            <a:ext cx="62611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20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grudnia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święto</a:t>
            </a:r>
          </a:p>
        </p:txBody>
      </p:sp>
      <p:sp>
        <p:nvSpPr>
          <p:cNvPr id="76804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8EEB17-99F0-40BA-BBBA-2E9D645E2856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67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76806" name="Prostokąt 3"/>
          <p:cNvSpPr>
            <a:spLocks noChangeArrowheads="1"/>
          </p:cNvSpPr>
          <p:nvPr/>
        </p:nvSpPr>
        <p:spPr bwMode="auto">
          <a:xfrm>
            <a:off x="6832600" y="2265363"/>
            <a:ext cx="2159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„Ziarenko czułości</a:t>
            </a:r>
            <a:r>
              <a:rPr lang="ja-JP" altLang="pl-PL" sz="20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”</a:t>
            </a:r>
            <a:endParaRPr lang="pl-PL" sz="2000" b="1">
              <a:solidFill>
                <a:srgbClr val="FFFFFF"/>
              </a:solidFill>
              <a:ea typeface="ＭＳ 明朝" pitchFamily="49" charset="-128"/>
              <a:cs typeface="Times New Roman" pitchFamily="18" charset="0"/>
            </a:endParaRPr>
          </a:p>
          <a:p>
            <a:pPr algn="ctr"/>
            <a:r>
              <a:rPr lang="pl-PL" sz="20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  </a:t>
            </a:r>
          </a:p>
          <a:p>
            <a:pPr algn="ctr"/>
            <a:r>
              <a:rPr lang="pl-PL" sz="20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dla kl. IV-VI oraz Gimnazjum</a:t>
            </a:r>
            <a:r>
              <a:rPr lang="cs-CZ" sz="20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 </a:t>
            </a:r>
            <a:endParaRPr lang="pl-PL" sz="2000" b="1">
              <a:solidFill>
                <a:srgbClr val="FFFFFF"/>
              </a:solidFill>
              <a:ea typeface="ＭＳ 明朝" pitchFamily="49" charset="-128"/>
              <a:cs typeface="Times New Roman" pitchFamily="18" charset="0"/>
            </a:endParaRPr>
          </a:p>
        </p:txBody>
      </p:sp>
      <p:pic>
        <p:nvPicPr>
          <p:cNvPr id="76807" name="Obraz 1" descr="DSCN939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06613" y="414338"/>
            <a:ext cx="457041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20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grudnia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święto</a:t>
            </a:r>
          </a:p>
        </p:txBody>
      </p:sp>
      <p:sp>
        <p:nvSpPr>
          <p:cNvPr id="77828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BA775A-D11E-411D-9294-7E7E76EBCCA5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68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77830" name="Prostokąt 1"/>
          <p:cNvSpPr>
            <a:spLocks noChangeArrowheads="1"/>
          </p:cNvSpPr>
          <p:nvPr/>
        </p:nvSpPr>
        <p:spPr bwMode="auto">
          <a:xfrm>
            <a:off x="2652713" y="871538"/>
            <a:ext cx="20240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Wigilijki </a:t>
            </a:r>
          </a:p>
          <a:p>
            <a:pPr algn="ctr"/>
            <a:r>
              <a:rPr lang="pl-PL" sz="28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w klasach</a:t>
            </a:r>
            <a:endParaRPr lang="cs-CZ" sz="2800" b="1">
              <a:solidFill>
                <a:srgbClr val="FFFFFF"/>
              </a:solidFill>
              <a:latin typeface="Cambria" pitchFamily="18" charset="0"/>
              <a:ea typeface="ＭＳ 明朝" pitchFamily="49" charset="-128"/>
              <a:cs typeface="Times New Roman" pitchFamily="18" charset="0"/>
            </a:endParaRPr>
          </a:p>
        </p:txBody>
      </p:sp>
      <p:pic>
        <p:nvPicPr>
          <p:cNvPr id="77831" name="Obraz 4" descr="DSCN931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52713" y="2981325"/>
            <a:ext cx="526097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2" name="Obraz 6" descr="DSCN930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84800" y="339725"/>
            <a:ext cx="3402013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20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grudnia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święto</a:t>
            </a:r>
          </a:p>
        </p:txBody>
      </p:sp>
      <p:sp>
        <p:nvSpPr>
          <p:cNvPr id="78852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9B6FEC-5761-4465-9325-EF6EF5F95ADE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69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pic>
        <p:nvPicPr>
          <p:cNvPr id="78854" name="Obraz 7" descr="DSCN946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48175" y="3260725"/>
            <a:ext cx="4525963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Obraz 6" descr="DSCN943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89150" y="239713"/>
            <a:ext cx="4716463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b="1">
                <a:solidFill>
                  <a:srgbClr val="254061"/>
                </a:solidFill>
              </a:rPr>
              <a:t>we</a:t>
            </a:r>
          </a:p>
          <a:p>
            <a:pPr algn="ctr"/>
            <a:r>
              <a:rPr kumimoji="0" lang="pl-PL" b="1">
                <a:solidFill>
                  <a:srgbClr val="254061"/>
                </a:solidFill>
              </a:rPr>
              <a:t>wrześniu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kino</a:t>
            </a:r>
          </a:p>
        </p:txBody>
      </p:sp>
      <p:sp>
        <p:nvSpPr>
          <p:cNvPr id="8196" name="PoleTekstowe 12"/>
          <p:cNvSpPr txBox="1">
            <a:spLocks noChangeArrowheads="1"/>
          </p:cNvSpPr>
          <p:nvPr/>
        </p:nvSpPr>
        <p:spPr bwMode="auto">
          <a:xfrm>
            <a:off x="2501900" y="2922588"/>
            <a:ext cx="6313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pl-PL"/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179638" y="312738"/>
            <a:ext cx="6294437" cy="554037"/>
          </a:xfrm>
          <a:prstGeom prst="rect">
            <a:avLst/>
          </a:prstGeom>
          <a:effectLst/>
        </p:spPr>
        <p:txBody>
          <a:bodyPr anchor="ctr">
            <a:normAutofit lnSpcReduction="10000"/>
          </a:bodyPr>
          <a:lstStyle/>
          <a:p>
            <a:pPr algn="ctr">
              <a:defRPr/>
            </a:pPr>
            <a:r>
              <a:rPr lang="pl-PL" sz="3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ＭＳ 明朝"/>
                <a:cs typeface="Times New Roman"/>
              </a:rPr>
              <a:t>Spotkanie z Bilbo Bagginsem</a:t>
            </a:r>
            <a:endParaRPr lang="cs-CZ" sz="32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 charset="0"/>
              <a:ea typeface="Arial" charset="0"/>
            </a:endParaRPr>
          </a:p>
        </p:txBody>
      </p:sp>
      <p:sp useBgFill="1">
        <p:nvSpPr>
          <p:cNvPr id="8198" name="PoleTekstowe 16"/>
          <p:cNvSpPr txBox="1">
            <a:spLocks noChangeArrowheads="1"/>
          </p:cNvSpPr>
          <p:nvPr/>
        </p:nvSpPr>
        <p:spPr bwMode="auto">
          <a:xfrm>
            <a:off x="6557963" y="1644650"/>
            <a:ext cx="2173287" cy="4470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4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Gimnazjaliści obejrzeli pierwszą część trylogii Petera Jacksona:</a:t>
            </a:r>
          </a:p>
          <a:p>
            <a:pPr algn="ctr"/>
            <a:r>
              <a:rPr lang="pl-PL" sz="24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„</a:t>
            </a:r>
            <a:r>
              <a:rPr lang="pl-PL" sz="2400" b="1">
                <a:solidFill>
                  <a:srgbClr val="FFFFFF"/>
                </a:solidFill>
                <a:ea typeface="ＭＳ 明朝" pitchFamily="49" charset="-128"/>
              </a:rPr>
              <a:t>Hobbit: Niezwykła podróż</a:t>
            </a:r>
            <a:r>
              <a:rPr lang="ja-JP" altLang="pl-PL" sz="2400" b="1">
                <a:solidFill>
                  <a:srgbClr val="FFFFFF"/>
                </a:solidFill>
                <a:ea typeface="ＭＳ 明朝" pitchFamily="49" charset="-128"/>
              </a:rPr>
              <a:t>”</a:t>
            </a:r>
            <a:r>
              <a:rPr lang="pl-PL" sz="2400" b="1">
                <a:solidFill>
                  <a:srgbClr val="FFFFFF"/>
                </a:solidFill>
                <a:ea typeface="ＭＳ 明朝" pitchFamily="49" charset="-128"/>
              </a:rPr>
              <a:t>.</a:t>
            </a:r>
            <a:endParaRPr kumimoji="0" lang="pl-PL" sz="2400" b="1">
              <a:solidFill>
                <a:srgbClr val="FFFFFF"/>
              </a:solidFill>
              <a:ea typeface="ＭＳ 明朝" pitchFamily="49" charset="-128"/>
            </a:endParaRPr>
          </a:p>
          <a:p>
            <a:pPr algn="ctr"/>
            <a:endParaRPr kumimoji="0" lang="pl-PL" sz="2400">
              <a:solidFill>
                <a:srgbClr val="FFFFFF"/>
              </a:solidFill>
              <a:ea typeface="ＭＳ 明朝" pitchFamily="49" charset="-128"/>
            </a:endParaRPr>
          </a:p>
        </p:txBody>
      </p:sp>
      <p:sp>
        <p:nvSpPr>
          <p:cNvPr id="8199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2572EA-B8D7-4A99-82E7-2C6B6A701EE7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7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pic>
        <p:nvPicPr>
          <p:cNvPr id="2" name="Obraz 1" descr="hobbit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2738" y="1377950"/>
            <a:ext cx="3090862" cy="445135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w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grudniu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4887913"/>
            <a:ext cx="1363662" cy="94297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Arial" charset="0"/>
              </a:rPr>
              <a:t>akcja charytatywna, test, biblioteka</a:t>
            </a:r>
          </a:p>
        </p:txBody>
      </p:sp>
      <p:sp>
        <p:nvSpPr>
          <p:cNvPr id="79876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8426D1-36F0-4E95-A5DB-B98418A1C8CD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70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79878" name="Prostokąt 2"/>
          <p:cNvSpPr>
            <a:spLocks noChangeArrowheads="1"/>
          </p:cNvSpPr>
          <p:nvPr/>
        </p:nvSpPr>
        <p:spPr bwMode="auto">
          <a:xfrm>
            <a:off x="2819400" y="4824413"/>
            <a:ext cx="501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</a:rPr>
              <a:t>„Piernikowa akcja</a:t>
            </a:r>
            <a:r>
              <a:rPr lang="ja-JP" altLang="pl-PL" sz="2000" b="1">
                <a:solidFill>
                  <a:schemeClr val="bg1"/>
                </a:solidFill>
              </a:rPr>
              <a:t>”</a:t>
            </a:r>
            <a:r>
              <a:rPr lang="pl-PL" sz="2000" b="1">
                <a:solidFill>
                  <a:schemeClr val="bg1"/>
                </a:solidFill>
              </a:rPr>
              <a:t> Beaty Nawrat</a:t>
            </a:r>
            <a:endParaRPr lang="cs-CZ" sz="2000" b="1">
              <a:solidFill>
                <a:schemeClr val="bg1"/>
              </a:solidFill>
              <a:latin typeface="Cambria" pitchFamily="18" charset="0"/>
              <a:ea typeface="ＭＳ 明朝" pitchFamily="49" charset="-128"/>
              <a:cs typeface="Times New Roman" pitchFamily="18" charset="0"/>
            </a:endParaRPr>
          </a:p>
          <a:p>
            <a:pPr algn="ctr"/>
            <a:r>
              <a:rPr lang="pl-PL" sz="2000" b="1">
                <a:solidFill>
                  <a:schemeClr val="bg1"/>
                </a:solidFill>
              </a:rPr>
              <a:t>Serce – Sercu.</a:t>
            </a:r>
            <a:r>
              <a:rPr lang="cs-CZ" sz="2000" b="1">
                <a:solidFill>
                  <a:schemeClr val="bg1"/>
                </a:solidFill>
              </a:rPr>
              <a:t> </a:t>
            </a:r>
            <a:endParaRPr lang="pl-PL" sz="2000" b="1">
              <a:solidFill>
                <a:schemeClr val="bg1"/>
              </a:solidFill>
            </a:endParaRPr>
          </a:p>
        </p:txBody>
      </p:sp>
      <p:sp>
        <p:nvSpPr>
          <p:cNvPr id="79879" name="Prostokąt 3"/>
          <p:cNvSpPr>
            <a:spLocks noChangeArrowheads="1"/>
          </p:cNvSpPr>
          <p:nvPr/>
        </p:nvSpPr>
        <p:spPr bwMode="auto">
          <a:xfrm>
            <a:off x="2724150" y="3049588"/>
            <a:ext cx="5962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  <a:ea typeface="ＭＳ 明朝" pitchFamily="49" charset="-128"/>
                <a:cs typeface="Times New Roman" pitchFamily="18" charset="0"/>
              </a:rPr>
              <a:t>Przedświąteczne spotkanie </a:t>
            </a:r>
          </a:p>
          <a:p>
            <a:pPr algn="ctr"/>
            <a:r>
              <a:rPr lang="pl-PL" sz="2000" b="1">
                <a:solidFill>
                  <a:schemeClr val="bg1"/>
                </a:solidFill>
                <a:ea typeface="ＭＳ 明朝" pitchFamily="49" charset="-128"/>
                <a:cs typeface="Times New Roman" pitchFamily="18" charset="0"/>
              </a:rPr>
              <a:t>z Kubusiem Puchatkiem </a:t>
            </a:r>
          </a:p>
          <a:p>
            <a:pPr algn="ctr"/>
            <a:r>
              <a:rPr lang="pl-PL" sz="2000" b="1">
                <a:solidFill>
                  <a:schemeClr val="bg1"/>
                </a:solidFill>
                <a:ea typeface="ＭＳ 明朝" pitchFamily="49" charset="-128"/>
                <a:cs typeface="Times New Roman" pitchFamily="18" charset="0"/>
              </a:rPr>
              <a:t>dla klas nauczania zintegrowanego. </a:t>
            </a:r>
            <a:endParaRPr lang="cs-CZ" sz="2000" b="1">
              <a:solidFill>
                <a:schemeClr val="bg1"/>
              </a:solidFill>
              <a:latin typeface="Cambria" pitchFamily="18" charset="0"/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79880" name="Prostokąt 7"/>
          <p:cNvSpPr>
            <a:spLocks noChangeArrowheads="1"/>
          </p:cNvSpPr>
          <p:nvPr/>
        </p:nvSpPr>
        <p:spPr bwMode="auto">
          <a:xfrm>
            <a:off x="2724150" y="609600"/>
            <a:ext cx="5505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  <a:ea typeface="ＭＳ 明朝" pitchFamily="49" charset="-128"/>
                <a:cs typeface="Times New Roman" pitchFamily="18" charset="0"/>
              </a:rPr>
              <a:t>Kwesta w ramach akcji POLA NADZIEI </a:t>
            </a:r>
          </a:p>
          <a:p>
            <a:pPr algn="ctr"/>
            <a:r>
              <a:rPr lang="pl-PL" sz="2000" b="1">
                <a:solidFill>
                  <a:schemeClr val="bg1"/>
                </a:solidFill>
                <a:ea typeface="ＭＳ 明朝" pitchFamily="49" charset="-128"/>
                <a:cs typeface="Times New Roman" pitchFamily="18" charset="0"/>
              </a:rPr>
              <a:t>w markecie Tesco</a:t>
            </a:r>
            <a:r>
              <a:rPr lang="cs-CZ" sz="2000" b="1">
                <a:solidFill>
                  <a:schemeClr val="bg1"/>
                </a:solidFill>
                <a:ea typeface="ＭＳ 明朝" pitchFamily="49" charset="-128"/>
                <a:cs typeface="Times New Roman" pitchFamily="18" charset="0"/>
              </a:rPr>
              <a:t> - 14 XII.</a:t>
            </a:r>
            <a:endParaRPr lang="pl-PL" sz="2000" b="1">
              <a:solidFill>
                <a:schemeClr val="bg1"/>
              </a:solidFill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79881" name="Prostokąt 8"/>
          <p:cNvSpPr>
            <a:spLocks noChangeArrowheads="1"/>
          </p:cNvSpPr>
          <p:nvPr/>
        </p:nvSpPr>
        <p:spPr bwMode="auto">
          <a:xfrm>
            <a:off x="2724150" y="2197100"/>
            <a:ext cx="589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  <a:ea typeface="ＭＳ 明朝" pitchFamily="49" charset="-128"/>
                <a:cs typeface="Times New Roman" pitchFamily="18" charset="0"/>
              </a:rPr>
              <a:t>Egzamin próbny gimnazjalistów – 10-12 XII.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12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stycznia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Arial" charset="0"/>
              </a:rPr>
              <a:t>akcja charytatywna</a:t>
            </a:r>
          </a:p>
        </p:txBody>
      </p:sp>
      <p:sp>
        <p:nvSpPr>
          <p:cNvPr id="80900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79C09C-9A52-4429-9922-822DEF07FA72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71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80902" name="Prostokąt 4"/>
          <p:cNvSpPr>
            <a:spLocks noChangeArrowheads="1"/>
          </p:cNvSpPr>
          <p:nvPr/>
        </p:nvSpPr>
        <p:spPr bwMode="auto">
          <a:xfrm>
            <a:off x="4062413" y="1933575"/>
            <a:ext cx="2286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200" b="1">
                <a:solidFill>
                  <a:srgbClr val="FFFFFF"/>
                </a:solidFill>
                <a:ea typeface="ＭＳ 明朝" pitchFamily="49" charset="-128"/>
                <a:cs typeface="Garamond" pitchFamily="18" charset="0"/>
              </a:rPr>
              <a:t>Nasi uczniowie także </a:t>
            </a:r>
          </a:p>
          <a:p>
            <a:pPr algn="ctr"/>
            <a:r>
              <a:rPr lang="pl-PL" sz="1200" b="1">
                <a:solidFill>
                  <a:srgbClr val="FFFFFF"/>
                </a:solidFill>
                <a:ea typeface="ＭＳ 明朝" pitchFamily="49" charset="-128"/>
                <a:cs typeface="Garamond" pitchFamily="18" charset="0"/>
              </a:rPr>
              <a:t>w tym roku  uczestniczyli </a:t>
            </a:r>
          </a:p>
          <a:p>
            <a:pPr algn="ctr"/>
            <a:r>
              <a:rPr lang="pl-PL" sz="1200" b="1">
                <a:solidFill>
                  <a:srgbClr val="FFFFFF"/>
                </a:solidFill>
                <a:ea typeface="ＭＳ 明朝" pitchFamily="49" charset="-128"/>
                <a:cs typeface="Garamond" pitchFamily="18" charset="0"/>
              </a:rPr>
              <a:t>w tej akcji charytatywnej.</a:t>
            </a:r>
          </a:p>
        </p:txBody>
      </p:sp>
      <p:pic>
        <p:nvPicPr>
          <p:cNvPr id="80903" name="Obraz 1" descr="Zrzut ekranu 2014-02-11 o 20.35.52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975" y="271463"/>
            <a:ext cx="18891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Obraz 2" descr="20140112_12572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2981325"/>
            <a:ext cx="4873625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5" name="Obraz 3" descr="20140112_13000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37313" y="271463"/>
            <a:ext cx="17208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14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stycznia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Arial" charset="0"/>
              </a:rPr>
              <a:t>konkurs zewn.</a:t>
            </a:r>
          </a:p>
        </p:txBody>
      </p:sp>
      <p:sp>
        <p:nvSpPr>
          <p:cNvPr id="81924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D69376-4811-4D23-AE34-C0A1CC454071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72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81926" name="Prostokąt 4"/>
          <p:cNvSpPr>
            <a:spLocks noChangeArrowheads="1"/>
          </p:cNvSpPr>
          <p:nvPr/>
        </p:nvSpPr>
        <p:spPr bwMode="auto">
          <a:xfrm>
            <a:off x="2519363" y="2379663"/>
            <a:ext cx="6045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XVII Międzynarodowy Konkurs Wiedzy Biblijnej „Jonasz</a:t>
            </a:r>
            <a:r>
              <a:rPr lang="ja-JP" altLang="pl-PL" sz="20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”</a:t>
            </a:r>
            <a:r>
              <a:rPr lang="pl-PL" sz="20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 2013/2014 </a:t>
            </a:r>
          </a:p>
          <a:p>
            <a:pPr algn="ctr"/>
            <a:r>
              <a:rPr lang="pl-PL" sz="20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Towarzystwo Katechetyczne „Jonasz</a:t>
            </a:r>
            <a:r>
              <a:rPr lang="ja-JP" altLang="pl-PL" sz="20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”</a:t>
            </a:r>
            <a:endParaRPr lang="cs-CZ" sz="2000" b="1">
              <a:solidFill>
                <a:srgbClr val="FFFFFF"/>
              </a:solidFill>
              <a:latin typeface="Cambria" pitchFamily="18" charset="0"/>
              <a:ea typeface="ＭＳ 明朝" pitchFamily="49" charset="-128"/>
              <a:cs typeface="Times New Roman" pitchFamily="18" charset="0"/>
            </a:endParaRPr>
          </a:p>
        </p:txBody>
      </p:sp>
      <p:pic>
        <p:nvPicPr>
          <p:cNvPr id="81927" name="Obraz 6" descr="Zrzut ekranu 2014-02-11 o 20.21.57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08363" y="466725"/>
            <a:ext cx="4033837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8" name="Prostokąt 11"/>
          <p:cNvSpPr>
            <a:spLocks noChangeArrowheads="1"/>
          </p:cNvSpPr>
          <p:nvPr/>
        </p:nvSpPr>
        <p:spPr bwMode="auto">
          <a:xfrm>
            <a:off x="2930525" y="4157663"/>
            <a:ext cx="260826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>
                <a:solidFill>
                  <a:srgbClr val="FFFFFF"/>
                </a:solidFill>
              </a:rPr>
              <a:t>Weronika Bujok kl. Vc,</a:t>
            </a:r>
            <a:endParaRPr lang="cs-CZ" sz="1600" b="1">
              <a:solidFill>
                <a:srgbClr val="FFFFFF"/>
              </a:solidFill>
              <a:latin typeface="Cambria" pitchFamily="18" charset="0"/>
              <a:ea typeface="ＭＳ 明朝" pitchFamily="49" charset="-128"/>
              <a:cs typeface="Times New Roman" pitchFamily="18" charset="0"/>
            </a:endParaRPr>
          </a:p>
          <a:p>
            <a:r>
              <a:rPr lang="pl-PL" sz="1600" b="1">
                <a:solidFill>
                  <a:srgbClr val="FFFFFF"/>
                </a:solidFill>
              </a:rPr>
              <a:t>Sara Trzeciak kl. VIb</a:t>
            </a:r>
            <a:endParaRPr lang="cs-CZ" sz="1600" b="1">
              <a:solidFill>
                <a:srgbClr val="FFFFFF"/>
              </a:solidFill>
              <a:latin typeface="Cambria" pitchFamily="18" charset="0"/>
              <a:ea typeface="ＭＳ 明朝" pitchFamily="49" charset="-128"/>
            </a:endParaRPr>
          </a:p>
          <a:p>
            <a:r>
              <a:rPr lang="pl-PL" sz="1600" b="1">
                <a:solidFill>
                  <a:srgbClr val="FFFFFF"/>
                </a:solidFill>
              </a:rPr>
              <a:t>Zuzanna Klimus kl. VIb</a:t>
            </a:r>
            <a:endParaRPr lang="cs-CZ" sz="1600" b="1">
              <a:solidFill>
                <a:srgbClr val="FFFFFF"/>
              </a:solidFill>
              <a:latin typeface="Cambria" pitchFamily="18" charset="0"/>
              <a:ea typeface="ＭＳ 明朝" pitchFamily="49" charset="-128"/>
            </a:endParaRPr>
          </a:p>
          <a:p>
            <a:r>
              <a:rPr lang="pl-PL" sz="1600" b="1">
                <a:solidFill>
                  <a:srgbClr val="FFFFFF"/>
                </a:solidFill>
              </a:rPr>
              <a:t>Czesław Kurek,</a:t>
            </a:r>
            <a:endParaRPr lang="cs-CZ" sz="1600" b="1">
              <a:solidFill>
                <a:srgbClr val="FFFFFF"/>
              </a:solidFill>
              <a:latin typeface="Cambria" pitchFamily="18" charset="0"/>
              <a:ea typeface="ＭＳ 明朝" pitchFamily="49" charset="-128"/>
            </a:endParaRPr>
          </a:p>
          <a:p>
            <a:r>
              <a:rPr lang="pl-PL" sz="1600" b="1">
                <a:solidFill>
                  <a:srgbClr val="FFFFFF"/>
                </a:solidFill>
              </a:rPr>
              <a:t>Paulina Piękny, </a:t>
            </a:r>
            <a:endParaRPr lang="cs-CZ" sz="1600" b="1">
              <a:solidFill>
                <a:srgbClr val="FFFFFF"/>
              </a:solidFill>
              <a:latin typeface="Cambria" pitchFamily="18" charset="0"/>
              <a:ea typeface="ＭＳ 明朝" pitchFamily="49" charset="-128"/>
            </a:endParaRPr>
          </a:p>
          <a:p>
            <a:r>
              <a:rPr lang="pl-PL" sz="1600" b="1">
                <a:solidFill>
                  <a:srgbClr val="FFFFFF"/>
                </a:solidFill>
              </a:rPr>
              <a:t>Damian Rusin,</a:t>
            </a:r>
            <a:endParaRPr lang="cs-CZ" sz="1600" b="1">
              <a:solidFill>
                <a:srgbClr val="FFFFFF"/>
              </a:solidFill>
              <a:latin typeface="Cambria" pitchFamily="18" charset="0"/>
              <a:ea typeface="ＭＳ 明朝" pitchFamily="49" charset="-128"/>
            </a:endParaRPr>
          </a:p>
        </p:txBody>
      </p:sp>
      <p:sp>
        <p:nvSpPr>
          <p:cNvPr id="81929" name="Prostokąt 13"/>
          <p:cNvSpPr>
            <a:spLocks noChangeArrowheads="1"/>
          </p:cNvSpPr>
          <p:nvPr/>
        </p:nvSpPr>
        <p:spPr bwMode="auto">
          <a:xfrm>
            <a:off x="5956300" y="4297363"/>
            <a:ext cx="26082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>
                <a:solidFill>
                  <a:srgbClr val="FFFFFF"/>
                </a:solidFill>
              </a:rPr>
              <a:t>Marcin Sikora,</a:t>
            </a:r>
            <a:endParaRPr lang="cs-CZ" sz="1600" b="1">
              <a:solidFill>
                <a:srgbClr val="FFFFFF"/>
              </a:solidFill>
              <a:latin typeface="Cambria" pitchFamily="18" charset="0"/>
              <a:ea typeface="ＭＳ 明朝" pitchFamily="49" charset="-128"/>
              <a:cs typeface="Times New Roman" pitchFamily="18" charset="0"/>
            </a:endParaRPr>
          </a:p>
          <a:p>
            <a:r>
              <a:rPr lang="pl-PL" sz="1600" b="1">
                <a:solidFill>
                  <a:srgbClr val="FFFFFF"/>
                </a:solidFill>
              </a:rPr>
              <a:t>Łukasz Sikora, </a:t>
            </a:r>
            <a:endParaRPr lang="cs-CZ" sz="1600" b="1">
              <a:solidFill>
                <a:srgbClr val="FFFFFF"/>
              </a:solidFill>
              <a:latin typeface="Cambria" pitchFamily="18" charset="0"/>
              <a:ea typeface="ＭＳ 明朝" pitchFamily="49" charset="-128"/>
            </a:endParaRPr>
          </a:p>
          <a:p>
            <a:r>
              <a:rPr lang="pl-PL" sz="1600" b="1">
                <a:solidFill>
                  <a:srgbClr val="FFFFFF"/>
                </a:solidFill>
              </a:rPr>
              <a:t>Mateusz Sikora,</a:t>
            </a:r>
            <a:endParaRPr lang="cs-CZ" sz="1600" b="1">
              <a:solidFill>
                <a:srgbClr val="FFFFFF"/>
              </a:solidFill>
              <a:latin typeface="Cambria" pitchFamily="18" charset="0"/>
              <a:ea typeface="ＭＳ 明朝" pitchFamily="49" charset="-128"/>
            </a:endParaRPr>
          </a:p>
          <a:p>
            <a:r>
              <a:rPr lang="pl-PL" sz="1600" b="1">
                <a:solidFill>
                  <a:srgbClr val="FFFFFF"/>
                </a:solidFill>
              </a:rPr>
              <a:t>Jakub Stebel,</a:t>
            </a:r>
            <a:endParaRPr lang="cs-CZ" sz="1600" b="1">
              <a:solidFill>
                <a:srgbClr val="FFFFFF"/>
              </a:solidFill>
              <a:latin typeface="Cambria" pitchFamily="18" charset="0"/>
              <a:ea typeface="ＭＳ 明朝" pitchFamily="49" charset="-128"/>
            </a:endParaRPr>
          </a:p>
          <a:p>
            <a:r>
              <a:rPr lang="pl-PL" sz="1600" b="1">
                <a:solidFill>
                  <a:srgbClr val="FFFFFF"/>
                </a:solidFill>
              </a:rPr>
              <a:t>Paulina Wątroba</a:t>
            </a:r>
            <a:r>
              <a:rPr lang="cs-CZ" sz="1600" b="1">
                <a:solidFill>
                  <a:srgbClr val="FFFFFF"/>
                </a:solidFill>
              </a:rPr>
              <a:t> </a:t>
            </a:r>
            <a:endParaRPr lang="pl-PL" sz="16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14-15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stycznia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Arial" charset="0"/>
              </a:rPr>
              <a:t>impreza</a:t>
            </a:r>
          </a:p>
        </p:txBody>
      </p:sp>
      <p:sp>
        <p:nvSpPr>
          <p:cNvPr id="82948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CF9923-CADC-4ABE-9C88-28B0F2B81DDC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73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82950" name="Prostokąt 6"/>
          <p:cNvSpPr>
            <a:spLocks noChangeArrowheads="1"/>
          </p:cNvSpPr>
          <p:nvPr/>
        </p:nvSpPr>
        <p:spPr bwMode="auto">
          <a:xfrm>
            <a:off x="2554288" y="579438"/>
            <a:ext cx="5800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32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Bal karnawałowy klas I-III SP</a:t>
            </a:r>
            <a:r>
              <a:rPr lang="cs-CZ" sz="32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 </a:t>
            </a:r>
            <a:endParaRPr lang="pl-PL" sz="3200" b="1">
              <a:solidFill>
                <a:srgbClr val="FFFFFF"/>
              </a:solidFill>
              <a:ea typeface="ＭＳ 明朝" pitchFamily="49" charset="-128"/>
              <a:cs typeface="Times New Roman" pitchFamily="18" charset="0"/>
            </a:endParaRPr>
          </a:p>
        </p:txBody>
      </p:sp>
      <p:pic>
        <p:nvPicPr>
          <p:cNvPr id="82951" name="Obraz 9" descr="Zrzut ekranu 2014-01-29 o 11.08.18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05050" y="1406525"/>
            <a:ext cx="664686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18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stycznia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Arial" charset="0"/>
              </a:rPr>
              <a:t>impreza</a:t>
            </a:r>
          </a:p>
        </p:txBody>
      </p:sp>
      <p:sp>
        <p:nvSpPr>
          <p:cNvPr id="83972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893723-B3C1-4EA4-B954-C7CB1692D23B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74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83974" name="Prostokąt 6"/>
          <p:cNvSpPr>
            <a:spLocks noChangeArrowheads="1"/>
          </p:cNvSpPr>
          <p:nvPr/>
        </p:nvSpPr>
        <p:spPr bwMode="auto">
          <a:xfrm>
            <a:off x="3252788" y="212725"/>
            <a:ext cx="448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Bal karnawałowy RADY RODZICÓW</a:t>
            </a:r>
          </a:p>
        </p:txBody>
      </p:sp>
      <p:pic>
        <p:nvPicPr>
          <p:cNvPr id="83975" name="Obraz 1" descr="BAL OX-PL 2014-01-23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5850" y="804863"/>
            <a:ext cx="5873750" cy="574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w 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styczniu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>
            <a:normAutofit fontScale="850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Arial" charset="0"/>
              </a:rPr>
              <a:t>test, film, konkurs, promocja, biblioteka</a:t>
            </a:r>
          </a:p>
        </p:txBody>
      </p:sp>
      <p:sp>
        <p:nvSpPr>
          <p:cNvPr id="84996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891171-57B5-4BA9-A08E-C6CBB23E7605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75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84998" name="Prostokąt 1"/>
          <p:cNvSpPr>
            <a:spLocks noChangeArrowheads="1"/>
          </p:cNvSpPr>
          <p:nvPr/>
        </p:nvSpPr>
        <p:spPr bwMode="auto">
          <a:xfrm>
            <a:off x="2736850" y="1087438"/>
            <a:ext cx="5357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Sprawdzian próbny szóstoklasistów – 9 I.</a:t>
            </a:r>
            <a:r>
              <a:rPr lang="cs-CZ" sz="20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 </a:t>
            </a:r>
            <a:endParaRPr lang="pl-PL" sz="2000" b="1">
              <a:solidFill>
                <a:srgbClr val="FFFFFF"/>
              </a:solidFill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84999" name="Prostokąt 4"/>
          <p:cNvSpPr>
            <a:spLocks noChangeArrowheads="1"/>
          </p:cNvSpPr>
          <p:nvPr/>
        </p:nvSpPr>
        <p:spPr bwMode="auto">
          <a:xfrm>
            <a:off x="2736850" y="2236788"/>
            <a:ext cx="5221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Spotkanie  Klubu Filmowego</a:t>
            </a:r>
            <a:endParaRPr lang="cs-CZ" sz="2000" b="1">
              <a:solidFill>
                <a:srgbClr val="FFFFFF"/>
              </a:solidFill>
              <a:latin typeface="Cambria" pitchFamily="18" charset="0"/>
              <a:ea typeface="ＭＳ 明朝" pitchFamily="49" charset="-128"/>
              <a:cs typeface="Times New Roman" pitchFamily="18" charset="0"/>
            </a:endParaRPr>
          </a:p>
          <a:p>
            <a:pPr algn="ctr"/>
            <a:r>
              <a:rPr lang="pl-PL" sz="20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Uczniowie obejrzeli dramat </a:t>
            </a:r>
            <a:r>
              <a:rPr lang="pl-PL" sz="2000" b="1" i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Hacziko</a:t>
            </a:r>
            <a:r>
              <a:rPr lang="pl-PL" sz="20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.</a:t>
            </a:r>
            <a:endParaRPr lang="cs-CZ" sz="2000" b="1">
              <a:solidFill>
                <a:srgbClr val="FFFFFF"/>
              </a:solidFill>
              <a:latin typeface="Cambria" pitchFamily="18" charset="0"/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85000" name="Prostokąt 9"/>
          <p:cNvSpPr>
            <a:spLocks noChangeArrowheads="1"/>
          </p:cNvSpPr>
          <p:nvPr/>
        </p:nvSpPr>
        <p:spPr bwMode="auto">
          <a:xfrm>
            <a:off x="2736850" y="5035550"/>
            <a:ext cx="58245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II edycja Szkolnego Konkursu Dziennikarskiego –</a:t>
            </a:r>
            <a:endParaRPr lang="cs-CZ" sz="2000" b="1">
              <a:solidFill>
                <a:srgbClr val="FFFFFF"/>
              </a:solidFill>
              <a:latin typeface="Cambria" pitchFamily="18" charset="0"/>
              <a:ea typeface="ＭＳ 明朝" pitchFamily="49" charset="-128"/>
              <a:cs typeface="Times New Roman" pitchFamily="18" charset="0"/>
            </a:endParaRPr>
          </a:p>
          <a:p>
            <a:pPr algn="ctr"/>
            <a:r>
              <a:rPr lang="pl-PL" sz="20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dla uczniów klas IV – VI SP    i klas I – III G. </a:t>
            </a:r>
            <a:endParaRPr lang="cs-CZ" sz="2000" b="1">
              <a:solidFill>
                <a:srgbClr val="FFFFFF"/>
              </a:solidFill>
              <a:latin typeface="Cambria" pitchFamily="18" charset="0"/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85001" name="Prostokąt 11"/>
          <p:cNvSpPr>
            <a:spLocks noChangeArrowheads="1"/>
          </p:cNvSpPr>
          <p:nvPr/>
        </p:nvSpPr>
        <p:spPr bwMode="auto">
          <a:xfrm>
            <a:off x="2801938" y="3925888"/>
            <a:ext cx="515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Dni Otwarte dla Przedszkoli – biblioteka.</a:t>
            </a:r>
            <a:r>
              <a:rPr lang="cs-CZ" sz="20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 </a:t>
            </a:r>
            <a:endParaRPr lang="pl-PL" sz="2000" b="1">
              <a:solidFill>
                <a:srgbClr val="FFFFFF"/>
              </a:solidFill>
              <a:ea typeface="ＭＳ 明朝" pitchFamily="49" charset="-128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cały 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semestr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Arial" charset="0"/>
              </a:rPr>
              <a:t>akcja charytatywna</a:t>
            </a:r>
          </a:p>
        </p:txBody>
      </p:sp>
      <p:sp>
        <p:nvSpPr>
          <p:cNvPr id="86020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B6F810-A3D5-4D35-8437-7FE980D60DB6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76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86022" name="Prostokąt 2"/>
          <p:cNvSpPr>
            <a:spLocks noChangeArrowheads="1"/>
          </p:cNvSpPr>
          <p:nvPr/>
        </p:nvSpPr>
        <p:spPr bwMode="auto">
          <a:xfrm>
            <a:off x="2597150" y="609600"/>
            <a:ext cx="62817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„Korki</a:t>
            </a:r>
            <a:r>
              <a:rPr lang="ja-JP" altLang="pl-PL" sz="20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”</a:t>
            </a:r>
            <a:r>
              <a:rPr lang="pl-PL" sz="20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 - SU wspólnie ze Świetlicą Szkolną zbiera zakrętki na zakup wózka inwalidzkiego </a:t>
            </a:r>
          </a:p>
          <a:p>
            <a:pPr algn="ctr"/>
            <a:r>
              <a:rPr lang="pl-PL" sz="20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dla Amelki Pędzich z Wodzisławia Śląskiego.</a:t>
            </a:r>
          </a:p>
        </p:txBody>
      </p:sp>
      <p:sp>
        <p:nvSpPr>
          <p:cNvPr id="86023" name="Prostokąt 14"/>
          <p:cNvSpPr>
            <a:spLocks noChangeArrowheads="1"/>
          </p:cNvSpPr>
          <p:nvPr/>
        </p:nvSpPr>
        <p:spPr bwMode="auto">
          <a:xfrm>
            <a:off x="2755900" y="2651125"/>
            <a:ext cx="62595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Akcja „Szkoło, pomóż i Ty</a:t>
            </a:r>
            <a:r>
              <a:rPr lang="ja-JP" altLang="pl-PL" sz="20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”</a:t>
            </a:r>
            <a:r>
              <a:rPr lang="cs-CZ" sz="20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 - </a:t>
            </a:r>
            <a:r>
              <a:rPr lang="pl-PL" sz="20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rozprowadzanie cegiełek na rzecz okaleczonej Justyny Niedziałek. Do tej pory pozyskano 461 zł.</a:t>
            </a:r>
            <a:r>
              <a:rPr lang="cs-CZ" sz="2000" b="1">
                <a:solidFill>
                  <a:srgbClr val="FFFFFF"/>
                </a:solidFill>
                <a:ea typeface="ＭＳ 明朝" pitchFamily="49" charset="-128"/>
              </a:rPr>
              <a:t> </a:t>
            </a:r>
            <a:endParaRPr lang="pl-PL" sz="2000" b="1">
              <a:solidFill>
                <a:srgbClr val="FFFFFF"/>
              </a:solidFill>
              <a:ea typeface="ＭＳ 明朝" pitchFamily="49" charset="-128"/>
            </a:endParaRPr>
          </a:p>
          <a:p>
            <a:pPr algn="ctr"/>
            <a:endParaRPr lang="pl-PL" sz="2000" b="1">
              <a:solidFill>
                <a:srgbClr val="FFFFFF"/>
              </a:solidFill>
              <a:ea typeface="ＭＳ 明朝" pitchFamily="49" charset="-128"/>
            </a:endParaRPr>
          </a:p>
        </p:txBody>
      </p:sp>
      <p:sp>
        <p:nvSpPr>
          <p:cNvPr id="86024" name="Prostokąt 16"/>
          <p:cNvSpPr>
            <a:spLocks noChangeArrowheads="1"/>
          </p:cNvSpPr>
          <p:nvPr/>
        </p:nvSpPr>
        <p:spPr bwMode="auto">
          <a:xfrm>
            <a:off x="2881313" y="4797425"/>
            <a:ext cx="5516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Dzień Dobrych Uczynków (zbieramy karmę dla zwierząt ze schroniska)</a:t>
            </a:r>
            <a:r>
              <a:rPr lang="cs-CZ" sz="2000" b="1">
                <a:solidFill>
                  <a:srgbClr val="FFFFFF"/>
                </a:solidFill>
                <a:ea typeface="ＭＳ 明朝" pitchFamily="49" charset="-128"/>
                <a:cs typeface="Times New Roman" pitchFamily="18" charset="0"/>
              </a:rPr>
              <a:t> – SU.</a:t>
            </a:r>
            <a:endParaRPr lang="pl-PL" sz="2000" b="1">
              <a:solidFill>
                <a:srgbClr val="FFFFFF"/>
              </a:solidFill>
              <a:ea typeface="ＭＳ 明朝" pitchFamily="49" charset="-128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cały 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semestr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Arial" charset="0"/>
              </a:rPr>
              <a:t>konkurs</a:t>
            </a:r>
          </a:p>
        </p:txBody>
      </p:sp>
      <p:sp>
        <p:nvSpPr>
          <p:cNvPr id="87044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C6D305-BBBB-434D-A710-7074D2126FB2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77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87046" name="Prostokąt 1"/>
          <p:cNvSpPr>
            <a:spLocks noChangeArrowheads="1"/>
          </p:cNvSpPr>
          <p:nvPr/>
        </p:nvSpPr>
        <p:spPr bwMode="auto">
          <a:xfrm>
            <a:off x="2286000" y="631825"/>
            <a:ext cx="6100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chemeClr val="bg1"/>
                </a:solidFill>
                <a:ea typeface="ＭＳ 明朝" pitchFamily="49" charset="-128"/>
                <a:cs typeface="Times New Roman" pitchFamily="18" charset="0"/>
              </a:rPr>
              <a:t>Poznajemy zawody – program dla dzieci klas 1-3</a:t>
            </a:r>
            <a:r>
              <a:rPr lang="cs-CZ" b="1">
                <a:solidFill>
                  <a:schemeClr val="bg1"/>
                </a:solidFill>
                <a:ea typeface="ＭＳ 明朝" pitchFamily="49" charset="-128"/>
                <a:cs typeface="Times New Roman" pitchFamily="18" charset="0"/>
              </a:rPr>
              <a:t> –</a:t>
            </a:r>
          </a:p>
          <a:p>
            <a:pPr algn="ctr"/>
            <a:r>
              <a:rPr lang="cs-CZ" b="1">
                <a:solidFill>
                  <a:schemeClr val="bg1"/>
                </a:solidFill>
                <a:ea typeface="ＭＳ 明朝" pitchFamily="49" charset="-128"/>
                <a:cs typeface="Times New Roman" pitchFamily="18" charset="0"/>
              </a:rPr>
              <a:t> w świetlicy od IX do III.</a:t>
            </a:r>
            <a:endParaRPr lang="pl-PL" b="1">
              <a:solidFill>
                <a:schemeClr val="bg1"/>
              </a:solidFill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87047" name="Prostokąt 2"/>
          <p:cNvSpPr>
            <a:spLocks noChangeArrowheads="1"/>
          </p:cNvSpPr>
          <p:nvPr/>
        </p:nvSpPr>
        <p:spPr bwMode="auto">
          <a:xfrm>
            <a:off x="2205038" y="1641475"/>
            <a:ext cx="6481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  <a:ea typeface="ＭＳ 明朝" pitchFamily="49" charset="-128"/>
                <a:cs typeface="Times New Roman" pitchFamily="18" charset="0"/>
              </a:rPr>
              <a:t>Całoroczny konkurs SU o tytuł „SUPERKLASY</a:t>
            </a:r>
            <a:r>
              <a:rPr lang="ja-JP" altLang="pl-PL" sz="2000" b="1">
                <a:solidFill>
                  <a:schemeClr val="bg1"/>
                </a:solidFill>
                <a:ea typeface="ＭＳ 明朝" pitchFamily="49" charset="-128"/>
                <a:cs typeface="Times New Roman" pitchFamily="18" charset="0"/>
              </a:rPr>
              <a:t>”</a:t>
            </a:r>
            <a:r>
              <a:rPr lang="cs-CZ" sz="2000" b="1">
                <a:solidFill>
                  <a:schemeClr val="bg1"/>
                </a:solidFill>
                <a:ea typeface="ＭＳ 明朝" pitchFamily="49" charset="-128"/>
                <a:cs typeface="Times New Roman" pitchFamily="18" charset="0"/>
              </a:rPr>
              <a:t> </a:t>
            </a:r>
            <a:endParaRPr lang="pl-PL" sz="2000" b="1">
              <a:solidFill>
                <a:schemeClr val="bg1"/>
              </a:solidFill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87048" name="Prostokąt 3"/>
          <p:cNvSpPr>
            <a:spLocks noChangeArrowheads="1"/>
          </p:cNvSpPr>
          <p:nvPr/>
        </p:nvSpPr>
        <p:spPr bwMode="auto">
          <a:xfrm>
            <a:off x="2286000" y="2041525"/>
            <a:ext cx="66960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chemeClr val="bg1"/>
                </a:solidFill>
                <a:ea typeface="ＭＳ 明朝" pitchFamily="49" charset="-128"/>
                <a:cs typeface="Times New Roman" pitchFamily="18" charset="0"/>
              </a:rPr>
              <a:t>W ramach konkursu do tej pory oceniono :</a:t>
            </a:r>
            <a:endParaRPr lang="cs-CZ" b="1">
              <a:solidFill>
                <a:schemeClr val="bg1"/>
              </a:solidFill>
              <a:ea typeface="ＭＳ 明朝" pitchFamily="49" charset="-128"/>
              <a:cs typeface="Times New Roman" pitchFamily="18" charset="0"/>
            </a:endParaRPr>
          </a:p>
          <a:p>
            <a:r>
              <a:rPr lang="pl-PL" b="1">
                <a:solidFill>
                  <a:schemeClr val="bg1"/>
                </a:solidFill>
                <a:ea typeface="ＭＳ 明朝" pitchFamily="49" charset="-128"/>
                <a:cs typeface="Times New Roman" pitchFamily="18" charset="0"/>
              </a:rPr>
              <a:t>- dyżury klas gimnazjalnych /zgodnie z harmonogramem/,</a:t>
            </a:r>
            <a:endParaRPr lang="cs-CZ" b="1">
              <a:solidFill>
                <a:schemeClr val="bg1"/>
              </a:solidFill>
              <a:ea typeface="ＭＳ 明朝" pitchFamily="49" charset="-128"/>
              <a:cs typeface="Times New Roman" pitchFamily="18" charset="0"/>
            </a:endParaRPr>
          </a:p>
          <a:p>
            <a:r>
              <a:rPr lang="pl-PL" b="1">
                <a:solidFill>
                  <a:schemeClr val="bg1"/>
                </a:solidFill>
                <a:ea typeface="ＭＳ 明朝" pitchFamily="49" charset="-128"/>
                <a:cs typeface="Times New Roman" pitchFamily="18" charset="0"/>
              </a:rPr>
              <a:t>- gazetki na korytarzu /zgodnie z harmonogramem/,</a:t>
            </a:r>
            <a:endParaRPr lang="cs-CZ" b="1">
              <a:solidFill>
                <a:schemeClr val="bg1"/>
              </a:solidFill>
              <a:ea typeface="ＭＳ 明朝" pitchFamily="49" charset="-128"/>
              <a:cs typeface="Times New Roman" pitchFamily="18" charset="0"/>
            </a:endParaRPr>
          </a:p>
          <a:p>
            <a:r>
              <a:rPr lang="pl-PL" b="1">
                <a:solidFill>
                  <a:schemeClr val="bg1"/>
                </a:solidFill>
                <a:ea typeface="ＭＳ 明朝" pitchFamily="49" charset="-128"/>
                <a:cs typeface="Times New Roman" pitchFamily="18" charset="0"/>
              </a:rPr>
              <a:t>- akcje: - Prezent pod choinkę,</a:t>
            </a:r>
            <a:endParaRPr lang="cs-CZ" b="1">
              <a:solidFill>
                <a:schemeClr val="bg1"/>
              </a:solidFill>
              <a:ea typeface="ＭＳ 明朝" pitchFamily="49" charset="-128"/>
              <a:cs typeface="Times New Roman" pitchFamily="18" charset="0"/>
            </a:endParaRPr>
          </a:p>
          <a:p>
            <a:r>
              <a:rPr lang="pl-PL" b="1">
                <a:solidFill>
                  <a:schemeClr val="bg1"/>
                </a:solidFill>
                <a:ea typeface="ＭＳ 明朝" pitchFamily="49" charset="-128"/>
                <a:cs typeface="Times New Roman" pitchFamily="18" charset="0"/>
              </a:rPr>
              <a:t>             - Magiczne Święta /dekoracje/,</a:t>
            </a:r>
            <a:endParaRPr lang="cs-CZ" b="1">
              <a:solidFill>
                <a:schemeClr val="bg1"/>
              </a:solidFill>
              <a:ea typeface="ＭＳ 明朝" pitchFamily="49" charset="-128"/>
              <a:cs typeface="Times New Roman" pitchFamily="18" charset="0"/>
            </a:endParaRPr>
          </a:p>
          <a:p>
            <a:r>
              <a:rPr lang="pl-PL" b="1">
                <a:solidFill>
                  <a:schemeClr val="bg1"/>
                </a:solidFill>
                <a:ea typeface="ＭＳ 明朝" pitchFamily="49" charset="-128"/>
                <a:cs typeface="Times New Roman" pitchFamily="18" charset="0"/>
              </a:rPr>
              <a:t>- średnią ocen,</a:t>
            </a:r>
            <a:endParaRPr lang="cs-CZ" b="1">
              <a:solidFill>
                <a:schemeClr val="bg1"/>
              </a:solidFill>
              <a:ea typeface="ＭＳ 明朝" pitchFamily="49" charset="-128"/>
              <a:cs typeface="Times New Roman" pitchFamily="18" charset="0"/>
            </a:endParaRPr>
          </a:p>
          <a:p>
            <a:r>
              <a:rPr lang="pl-PL" b="1">
                <a:solidFill>
                  <a:schemeClr val="bg1"/>
                </a:solidFill>
                <a:ea typeface="ＭＳ 明朝" pitchFamily="49" charset="-128"/>
                <a:cs typeface="Times New Roman" pitchFamily="18" charset="0"/>
              </a:rPr>
              <a:t>- średnią frekwencję</a:t>
            </a:r>
            <a:r>
              <a:rPr lang="cs-CZ" b="1">
                <a:solidFill>
                  <a:schemeClr val="bg1"/>
                </a:solidFill>
                <a:ea typeface="ＭＳ 明朝" pitchFamily="49" charset="-128"/>
                <a:cs typeface="Times New Roman" pitchFamily="18" charset="0"/>
              </a:rPr>
              <a:t> .</a:t>
            </a:r>
            <a:endParaRPr lang="pl-PL" b="1">
              <a:solidFill>
                <a:schemeClr val="bg1"/>
              </a:solidFill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87049" name="Prostokąt 4"/>
          <p:cNvSpPr>
            <a:spLocks noChangeArrowheads="1"/>
          </p:cNvSpPr>
          <p:nvPr/>
        </p:nvSpPr>
        <p:spPr bwMode="auto">
          <a:xfrm>
            <a:off x="2205038" y="4919663"/>
            <a:ext cx="65928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rgbClr val="FFFFFF"/>
                </a:solidFill>
              </a:rPr>
              <a:t>Konkurs dla dziecka najlepiej wykonującego ćwiczenia, </a:t>
            </a:r>
          </a:p>
          <a:p>
            <a:pPr algn="ctr"/>
            <a:r>
              <a:rPr lang="pl-PL" b="1">
                <a:solidFill>
                  <a:srgbClr val="FFFFFF"/>
                </a:solidFill>
              </a:rPr>
              <a:t>dla najgrzeczniejszego dziecka oraz dla dziecka najładniej malującego stopą – gimnastyka korekcyjna.</a:t>
            </a:r>
            <a:r>
              <a:rPr lang="cs-CZ" b="1">
                <a:solidFill>
                  <a:srgbClr val="FFFFFF"/>
                </a:solidFill>
              </a:rPr>
              <a:t> </a:t>
            </a:r>
            <a:endParaRPr lang="pl-PL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cały 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semestr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Arial" charset="0"/>
              </a:rPr>
              <a:t>projekt</a:t>
            </a:r>
          </a:p>
        </p:txBody>
      </p:sp>
      <p:sp>
        <p:nvSpPr>
          <p:cNvPr id="88068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CCD975-62D9-42DF-A735-A8200847CF41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78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88070" name="Prostokąt 3"/>
          <p:cNvSpPr>
            <a:spLocks noChangeArrowheads="1"/>
          </p:cNvSpPr>
          <p:nvPr/>
        </p:nvSpPr>
        <p:spPr bwMode="auto">
          <a:xfrm>
            <a:off x="2371725" y="1128713"/>
            <a:ext cx="62277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FFFFFF"/>
                </a:solidFill>
              </a:rPr>
              <a:t>Projekt edukacyjny „</a:t>
            </a:r>
            <a:r>
              <a:rPr lang="pl-PL" b="1">
                <a:solidFill>
                  <a:srgbClr val="FFFFFF"/>
                </a:solidFill>
                <a:ea typeface="ＭＳ 明朝" pitchFamily="49" charset="-128"/>
                <a:cs typeface="Calibri" pitchFamily="34" charset="0"/>
              </a:rPr>
              <a:t>Ciekawe zjawiska przyrodnicze-pioruny</a:t>
            </a:r>
            <a:r>
              <a:rPr lang="ja-JP" altLang="pl-PL" b="1">
                <a:solidFill>
                  <a:srgbClr val="FFFFFF"/>
                </a:solidFill>
                <a:ea typeface="ＭＳ 明朝" pitchFamily="49" charset="-128"/>
                <a:cs typeface="Calibri" pitchFamily="34" charset="0"/>
              </a:rPr>
              <a:t>”</a:t>
            </a:r>
            <a:r>
              <a:rPr lang="pl-PL" b="1">
                <a:solidFill>
                  <a:srgbClr val="FFFFFF"/>
                </a:solidFill>
                <a:ea typeface="ＭＳ 明朝" pitchFamily="49" charset="-128"/>
                <a:cs typeface="Calibri" pitchFamily="34" charset="0"/>
              </a:rPr>
              <a:t> – uczestniczyli: Hutyra Krystian,  Niemiec Brajan,  Żmudka Marcin</a:t>
            </a:r>
            <a:r>
              <a:rPr lang="cs-CZ" b="1">
                <a:solidFill>
                  <a:srgbClr val="FFFFFF"/>
                </a:solidFill>
              </a:rPr>
              <a:t> ( Mariusz Porębski)</a:t>
            </a:r>
            <a:endParaRPr lang="pl-PL" b="1">
              <a:solidFill>
                <a:srgbClr val="FFFFFF"/>
              </a:solidFill>
            </a:endParaRPr>
          </a:p>
        </p:txBody>
      </p:sp>
      <p:sp>
        <p:nvSpPr>
          <p:cNvPr id="88071" name="Prostokąt 4"/>
          <p:cNvSpPr>
            <a:spLocks noChangeArrowheads="1"/>
          </p:cNvSpPr>
          <p:nvPr/>
        </p:nvSpPr>
        <p:spPr bwMode="auto">
          <a:xfrm>
            <a:off x="2371725" y="2787650"/>
            <a:ext cx="63150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FFFFFF"/>
                </a:solidFill>
                <a:ea typeface="Calibri" pitchFamily="34" charset="0"/>
                <a:cs typeface="Garamond" pitchFamily="18" charset="0"/>
              </a:rPr>
              <a:t>Projekt gimnazjalny z chemii</a:t>
            </a:r>
            <a:endParaRPr lang="cs-CZ" b="1">
              <a:solidFill>
                <a:srgbClr val="FFFFFF"/>
              </a:solidFill>
              <a:latin typeface="Cambria" pitchFamily="18" charset="0"/>
              <a:ea typeface="ＭＳ 明朝" pitchFamily="49" charset="-128"/>
              <a:cs typeface="Times New Roman" pitchFamily="18" charset="0"/>
            </a:endParaRPr>
          </a:p>
          <a:p>
            <a:r>
              <a:rPr lang="pl-PL" b="1">
                <a:solidFill>
                  <a:srgbClr val="FFFFFF"/>
                </a:solidFill>
                <a:ea typeface="Calibri" pitchFamily="34" charset="0"/>
                <a:cs typeface="Garamond" pitchFamily="18" charset="0"/>
              </a:rPr>
              <a:t>Realizowanie i koordynowanie pracy uczniów  klasy IIIC gimnazjum biorących udział w projekcie z chemii nt.: „Szkodliwy wpływ substancji chemicznych na organizm człowieka</a:t>
            </a:r>
            <a:r>
              <a:rPr lang="ja-JP" altLang="pl-PL" b="1">
                <a:solidFill>
                  <a:srgbClr val="FFFFFF"/>
                </a:solidFill>
                <a:ea typeface="Calibri" pitchFamily="34" charset="0"/>
                <a:cs typeface="Garamond" pitchFamily="18" charset="0"/>
              </a:rPr>
              <a:t>”</a:t>
            </a:r>
            <a:r>
              <a:rPr lang="cs-CZ" b="1">
                <a:solidFill>
                  <a:srgbClr val="FFFFFF"/>
                </a:solidFill>
              </a:rPr>
              <a:t> (J. Pelic-Bobko)</a:t>
            </a:r>
            <a:endParaRPr lang="pl-PL" b="1">
              <a:solidFill>
                <a:srgbClr val="FFFFFF"/>
              </a:solidFill>
            </a:endParaRPr>
          </a:p>
        </p:txBody>
      </p:sp>
      <p:sp>
        <p:nvSpPr>
          <p:cNvPr id="88072" name="Prostokąt 7"/>
          <p:cNvSpPr>
            <a:spLocks noChangeArrowheads="1"/>
          </p:cNvSpPr>
          <p:nvPr/>
        </p:nvSpPr>
        <p:spPr bwMode="auto">
          <a:xfrm>
            <a:off x="2406650" y="5051425"/>
            <a:ext cx="6372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FFFFFF"/>
                </a:solidFill>
              </a:rPr>
              <a:t>Projekt Style w architekturze europejskiej</a:t>
            </a:r>
            <a:r>
              <a:rPr lang="cs-CZ" b="1">
                <a:solidFill>
                  <a:srgbClr val="FFFFFF"/>
                </a:solidFill>
              </a:rPr>
              <a:t> (Henryk Linert)</a:t>
            </a:r>
            <a:endParaRPr lang="pl-PL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cały 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semestr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kumimoji="0" lang="pl-PL" sz="1400" b="1">
                <a:solidFill>
                  <a:srgbClr val="254061"/>
                </a:solidFill>
              </a:rPr>
              <a:t>projekt, wystawa, chór</a:t>
            </a: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89093" name="Prostokąt 6"/>
          <p:cNvSpPr>
            <a:spLocks noChangeArrowheads="1"/>
          </p:cNvSpPr>
          <p:nvPr/>
        </p:nvSpPr>
        <p:spPr bwMode="auto">
          <a:xfrm>
            <a:off x="2292350" y="5334000"/>
            <a:ext cx="59737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rgbClr val="FFFFFF"/>
                </a:solidFill>
              </a:rPr>
              <a:t>Spotyka się chór rodziców i nauczycieli - występy podczas uroczystości, np. wigilijka pracowników </a:t>
            </a:r>
          </a:p>
          <a:p>
            <a:pPr algn="ctr"/>
            <a:r>
              <a:rPr lang="pl-PL" b="1">
                <a:solidFill>
                  <a:srgbClr val="FFFFFF"/>
                </a:solidFill>
              </a:rPr>
              <a:t>ZS nr 1 - Próby chóru w poniedziałki.</a:t>
            </a:r>
            <a:endParaRPr lang="cs-CZ" b="1">
              <a:solidFill>
                <a:srgbClr val="FFFFFF"/>
              </a:solidFill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89094" name="Prostokąt 1"/>
          <p:cNvSpPr>
            <a:spLocks noChangeArrowheads="1"/>
          </p:cNvSpPr>
          <p:nvPr/>
        </p:nvSpPr>
        <p:spPr bwMode="auto">
          <a:xfrm>
            <a:off x="2349500" y="641350"/>
            <a:ext cx="6337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Wystawy prac plastycznych na szkolnym korytarzu:</a:t>
            </a:r>
            <a:endParaRPr lang="cs-CZ" b="1">
              <a:solidFill>
                <a:srgbClr val="FFFFFF"/>
              </a:solidFill>
              <a:ea typeface="ＭＳ 明朝" pitchFamily="49" charset="-128"/>
              <a:cs typeface="Times New Roman" pitchFamily="18" charset="0"/>
            </a:endParaRPr>
          </a:p>
          <a:p>
            <a:pPr algn="ctr"/>
            <a:r>
              <a:rPr lang="pl-PL" b="1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Szkice i rysunki ołówkiem, Plakaty o rybach, Rysunek fantastyczny, Jesień, Miś, Mikołaj, Dekoracje sportowe, Dekoracje świąteczne.</a:t>
            </a:r>
            <a:endParaRPr lang="cs-CZ" b="1">
              <a:solidFill>
                <a:srgbClr val="FFFFFF"/>
              </a:solidFill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89095" name="Prostokąt 2"/>
          <p:cNvSpPr>
            <a:spLocks noChangeArrowheads="1"/>
          </p:cNvSpPr>
          <p:nvPr/>
        </p:nvSpPr>
        <p:spPr bwMode="auto">
          <a:xfrm>
            <a:off x="2349500" y="3940175"/>
            <a:ext cx="56626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rgbClr val="FFFFFF"/>
                </a:solidFill>
              </a:rPr>
              <a:t>Realizacja projektu Unii Europejskiej w gimnastyce korekcyjnej ,,1,2,3 umiem ja, umiesz ty</a:t>
            </a:r>
            <a:r>
              <a:rPr lang="ja-JP" altLang="pl-PL" b="1">
                <a:solidFill>
                  <a:srgbClr val="FFFFFF"/>
                </a:solidFill>
              </a:rPr>
              <a:t>”</a:t>
            </a:r>
            <a:r>
              <a:rPr lang="pl-PL" b="1">
                <a:solidFill>
                  <a:srgbClr val="FFFFFF"/>
                </a:solidFill>
              </a:rPr>
              <a:t>.</a:t>
            </a:r>
            <a:r>
              <a:rPr lang="cs-CZ" b="1">
                <a:solidFill>
                  <a:srgbClr val="FFFFFF"/>
                </a:solidFill>
              </a:rPr>
              <a:t> </a:t>
            </a:r>
            <a:endParaRPr lang="pl-PL" b="1">
              <a:solidFill>
                <a:srgbClr val="FFFFFF"/>
              </a:solidFill>
            </a:endParaRPr>
          </a:p>
        </p:txBody>
      </p:sp>
      <p:sp>
        <p:nvSpPr>
          <p:cNvPr id="89096" name="Prostokąt 3"/>
          <p:cNvSpPr>
            <a:spLocks noChangeArrowheads="1"/>
          </p:cNvSpPr>
          <p:nvPr/>
        </p:nvSpPr>
        <p:spPr bwMode="auto">
          <a:xfrm>
            <a:off x="2292350" y="2378075"/>
            <a:ext cx="66452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pl-PL" b="1">
                <a:solidFill>
                  <a:srgbClr val="FFFFFF"/>
                </a:solidFill>
              </a:rPr>
              <a:t>Udział w ogólnopolskim projekcie edukacyjnym </a:t>
            </a:r>
          </a:p>
          <a:p>
            <a:pPr algn="ctr"/>
            <a:r>
              <a:rPr kumimoji="0" lang="pl-PL" b="1">
                <a:solidFill>
                  <a:srgbClr val="FFFFFF"/>
                </a:solidFill>
              </a:rPr>
              <a:t>„Lepsza Szkoła</a:t>
            </a:r>
            <a:r>
              <a:rPr kumimoji="0" lang="ja-JP" altLang="pl-PL" b="1">
                <a:solidFill>
                  <a:srgbClr val="FFFFFF"/>
                </a:solidFill>
              </a:rPr>
              <a:t>”</a:t>
            </a:r>
            <a:r>
              <a:rPr kumimoji="0" lang="pl-PL" b="1">
                <a:solidFill>
                  <a:srgbClr val="FFFFFF"/>
                </a:solidFill>
              </a:rPr>
              <a:t> prowadzonym przez Gdańskie Wydawnictwo Oświatowe – matematyka.</a:t>
            </a:r>
            <a:endParaRPr lang="pl-PL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935038"/>
            <a:ext cx="1363662" cy="517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2 października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kumimoji="0" lang="pl-PL" sz="1400" b="1">
                <a:solidFill>
                  <a:srgbClr val="254061"/>
                </a:solidFill>
              </a:rPr>
              <a:t>Rada Rodziców</a:t>
            </a:r>
          </a:p>
        </p:txBody>
      </p:sp>
      <p:sp>
        <p:nvSpPr>
          <p:cNvPr id="9220" name="PoleTekstowe 12"/>
          <p:cNvSpPr txBox="1">
            <a:spLocks noChangeArrowheads="1"/>
          </p:cNvSpPr>
          <p:nvPr/>
        </p:nvSpPr>
        <p:spPr bwMode="auto">
          <a:xfrm>
            <a:off x="2501900" y="2922588"/>
            <a:ext cx="6313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pl-PL"/>
          </a:p>
        </p:txBody>
      </p:sp>
      <p:sp>
        <p:nvSpPr>
          <p:cNvPr id="9221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8639EC-C904-42A7-9001-113331C64872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8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 useBgFill="1">
        <p:nvSpPr>
          <p:cNvPr id="9223" name="PoleTekstowe 8"/>
          <p:cNvSpPr txBox="1">
            <a:spLocks noChangeArrowheads="1"/>
          </p:cNvSpPr>
          <p:nvPr/>
        </p:nvSpPr>
        <p:spPr bwMode="auto">
          <a:xfrm>
            <a:off x="2243138" y="963613"/>
            <a:ext cx="2093912" cy="356076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b="1">
                <a:solidFill>
                  <a:srgbClr val="FFFFFF"/>
                </a:solidFill>
              </a:rPr>
              <a:t>Pani Krystyna Łebkowska, przewodnicząca Rady Rodziców, aby zachęcić </a:t>
            </a:r>
          </a:p>
          <a:p>
            <a:pPr algn="ctr"/>
            <a:r>
              <a:rPr lang="pl-PL" b="1">
                <a:solidFill>
                  <a:srgbClr val="FFFFFF"/>
                </a:solidFill>
              </a:rPr>
              <a:t>do współpracy </a:t>
            </a:r>
          </a:p>
          <a:p>
            <a:pPr algn="ctr"/>
            <a:r>
              <a:rPr lang="pl-PL" b="1">
                <a:solidFill>
                  <a:srgbClr val="FFFFFF"/>
                </a:solidFill>
              </a:rPr>
              <a:t>i wpłat na rzecz szkoły, udzieliła wywiadu dla portalu OX.PL.</a:t>
            </a:r>
            <a:r>
              <a:rPr lang="cs-CZ" b="1">
                <a:solidFill>
                  <a:srgbClr val="FFFFFF"/>
                </a:solidFill>
              </a:rPr>
              <a:t> </a:t>
            </a:r>
            <a:endParaRPr kumimoji="0" lang="pl-PL" b="1">
              <a:solidFill>
                <a:srgbClr val="FFFFFF"/>
              </a:solidFill>
            </a:endParaRPr>
          </a:p>
        </p:txBody>
      </p:sp>
      <p:sp useBgFill="1">
        <p:nvSpPr>
          <p:cNvPr id="9224" name="PoleTekstowe 9"/>
          <p:cNvSpPr txBox="1">
            <a:spLocks noChangeArrowheads="1"/>
          </p:cNvSpPr>
          <p:nvPr/>
        </p:nvSpPr>
        <p:spPr bwMode="auto">
          <a:xfrm>
            <a:off x="2324100" y="5510213"/>
            <a:ext cx="6191250" cy="125571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000" b="1">
                <a:solidFill>
                  <a:schemeClr val="bg1"/>
                </a:solidFill>
                <a:ea typeface="ＭＳ 明朝" pitchFamily="49" charset="-128"/>
                <a:cs typeface="Times New Roman" pitchFamily="18" charset="0"/>
              </a:rPr>
              <a:t>Klasy I SP wzięły udział w akcji Dziennika Zachodniego „Pierwsza klasa 2013</a:t>
            </a:r>
            <a:r>
              <a:rPr lang="ja-JP" altLang="pl-PL" sz="2000" b="1">
                <a:solidFill>
                  <a:schemeClr val="bg1"/>
                </a:solidFill>
                <a:ea typeface="ＭＳ 明朝" pitchFamily="49" charset="-128"/>
                <a:cs typeface="Times New Roman" pitchFamily="18" charset="0"/>
              </a:rPr>
              <a:t>”</a:t>
            </a:r>
            <a:r>
              <a:rPr lang="pl-PL" sz="2000" b="1">
                <a:solidFill>
                  <a:schemeClr val="bg1"/>
                </a:solidFill>
                <a:ea typeface="ＭＳ 明朝" pitchFamily="49" charset="-128"/>
                <a:cs typeface="Times New Roman" pitchFamily="18" charset="0"/>
              </a:rPr>
              <a:t>.</a:t>
            </a:r>
            <a:endParaRPr kumimoji="0" lang="pl-PL" sz="2000" b="1">
              <a:solidFill>
                <a:schemeClr val="bg1"/>
              </a:solidFill>
              <a:ea typeface="ＭＳ 明朝" pitchFamily="49" charset="-128"/>
              <a:cs typeface="Times New Roman" pitchFamily="18" charset="0"/>
            </a:endParaRPr>
          </a:p>
        </p:txBody>
      </p:sp>
      <p:pic>
        <p:nvPicPr>
          <p:cNvPr id="9225" name="Obraz 2" descr="Rada Rodzic OX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2013" y="334963"/>
            <a:ext cx="4014787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cały 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semestr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Arial" charset="0"/>
              </a:rPr>
              <a:t>profilaktyka,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Arial" charset="0"/>
              </a:rPr>
              <a:t>pedagog</a:t>
            </a: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90117" name="Prostokąt 4"/>
          <p:cNvSpPr>
            <a:spLocks noChangeArrowheads="1"/>
          </p:cNvSpPr>
          <p:nvPr/>
        </p:nvSpPr>
        <p:spPr bwMode="auto">
          <a:xfrm>
            <a:off x="2343150" y="427038"/>
            <a:ext cx="61769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ea typeface="ＭＳ 明朝" pitchFamily="49" charset="-128"/>
                <a:cs typeface="Garamond" pitchFamily="18" charset="0"/>
              </a:rPr>
              <a:t>Zapoznanie rodziców uczniów  kl. III gim.</a:t>
            </a:r>
          </a:p>
          <a:p>
            <a:pPr algn="ctr"/>
            <a:r>
              <a:rPr lang="en-US" b="1">
                <a:solidFill>
                  <a:srgbClr val="FFFFFF"/>
                </a:solidFill>
                <a:ea typeface="ＭＳ 明朝" pitchFamily="49" charset="-128"/>
                <a:cs typeface="Garamond" pitchFamily="18" charset="0"/>
              </a:rPr>
              <a:t> z wewn</a:t>
            </a:r>
            <a:r>
              <a:rPr lang="en-US" b="1">
                <a:solidFill>
                  <a:srgbClr val="FFFFFF"/>
                </a:solidFill>
                <a:ea typeface="ＭＳ 明朝" pitchFamily="49" charset="-128"/>
                <a:cs typeface="Times" pitchFamily="18" charset="0"/>
              </a:rPr>
              <a:t>ą</a:t>
            </a:r>
            <a:r>
              <a:rPr lang="en-US" b="1">
                <a:solidFill>
                  <a:srgbClr val="FFFFFF"/>
                </a:solidFill>
                <a:ea typeface="ＭＳ 明朝" pitchFamily="49" charset="-128"/>
                <a:cs typeface="Garamond" pitchFamily="18" charset="0"/>
              </a:rPr>
              <a:t>trzszkolnym systemem orientacji i doradztwa zawodowego, konsultacje w sprawie wyboru szko</a:t>
            </a:r>
            <a:r>
              <a:rPr lang="en-US" b="1">
                <a:solidFill>
                  <a:srgbClr val="FFFFFF"/>
                </a:solidFill>
                <a:ea typeface="ＭＳ 明朝" pitchFamily="49" charset="-128"/>
                <a:cs typeface="Times" pitchFamily="18" charset="0"/>
              </a:rPr>
              <a:t>ł</a:t>
            </a:r>
            <a:r>
              <a:rPr lang="en-US" b="1">
                <a:solidFill>
                  <a:srgbClr val="FFFFFF"/>
                </a:solidFill>
                <a:ea typeface="ＭＳ 明朝" pitchFamily="49" charset="-128"/>
                <a:cs typeface="Garamond" pitchFamily="18" charset="0"/>
              </a:rPr>
              <a:t>y ponadgimnazjalnej.</a:t>
            </a:r>
            <a:r>
              <a:rPr lang="cs-CZ" b="1">
                <a:solidFill>
                  <a:srgbClr val="FFFFFF"/>
                </a:solidFill>
              </a:rPr>
              <a:t> </a:t>
            </a:r>
            <a:endParaRPr lang="pl-PL" b="1">
              <a:solidFill>
                <a:srgbClr val="FFFFFF"/>
              </a:solidFill>
            </a:endParaRPr>
          </a:p>
        </p:txBody>
      </p:sp>
      <p:sp>
        <p:nvSpPr>
          <p:cNvPr id="90118" name="Prostokąt 7"/>
          <p:cNvSpPr>
            <a:spLocks noChangeArrowheads="1"/>
          </p:cNvSpPr>
          <p:nvPr/>
        </p:nvSpPr>
        <p:spPr bwMode="auto">
          <a:xfrm>
            <a:off x="2482850" y="3322638"/>
            <a:ext cx="6176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ea typeface="ＭＳ 明朝" pitchFamily="49" charset="-128"/>
                <a:cs typeface="Garamond" pitchFamily="18" charset="0"/>
              </a:rPr>
              <a:t>Rozmowy i konsultacje dot. trudno</a:t>
            </a:r>
            <a:r>
              <a:rPr lang="en-US" b="1">
                <a:solidFill>
                  <a:srgbClr val="FFFFFF"/>
                </a:solidFill>
                <a:ea typeface="ＭＳ 明朝" pitchFamily="49" charset="-128"/>
                <a:cs typeface="Times" pitchFamily="18" charset="0"/>
              </a:rPr>
              <a:t>ś</a:t>
            </a:r>
            <a:r>
              <a:rPr lang="en-US" b="1">
                <a:solidFill>
                  <a:srgbClr val="FFFFFF"/>
                </a:solidFill>
                <a:ea typeface="ＭＳ 明朝" pitchFamily="49" charset="-128"/>
                <a:cs typeface="Garamond" pitchFamily="18" charset="0"/>
              </a:rPr>
              <a:t>ci wychowawczych </a:t>
            </a:r>
          </a:p>
          <a:p>
            <a:pPr algn="ctr"/>
            <a:r>
              <a:rPr lang="en-US" b="1">
                <a:solidFill>
                  <a:srgbClr val="FFFFFF"/>
                </a:solidFill>
                <a:ea typeface="ＭＳ 明朝" pitchFamily="49" charset="-128"/>
                <a:cs typeface="Garamond" pitchFamily="18" charset="0"/>
              </a:rPr>
              <a:t>i dydaktycznych uczniów.</a:t>
            </a:r>
            <a:r>
              <a:rPr lang="cs-CZ" b="1">
                <a:solidFill>
                  <a:srgbClr val="FFFFFF"/>
                </a:solidFill>
              </a:rPr>
              <a:t> </a:t>
            </a:r>
            <a:endParaRPr lang="pl-PL" b="1">
              <a:solidFill>
                <a:srgbClr val="FFFFFF"/>
              </a:solidFill>
            </a:endParaRPr>
          </a:p>
        </p:txBody>
      </p:sp>
      <p:sp>
        <p:nvSpPr>
          <p:cNvPr id="90119" name="Prostokąt 8"/>
          <p:cNvSpPr>
            <a:spLocks noChangeArrowheads="1"/>
          </p:cNvSpPr>
          <p:nvPr/>
        </p:nvSpPr>
        <p:spPr bwMode="auto">
          <a:xfrm>
            <a:off x="2482850" y="5192713"/>
            <a:ext cx="59451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139700" algn="l"/>
                <a:tab pos="457200" algn="l"/>
              </a:tabLst>
            </a:pPr>
            <a:r>
              <a:rPr lang="en-US" b="1">
                <a:solidFill>
                  <a:srgbClr val="FFFFFF"/>
                </a:solidFill>
                <a:ea typeface="ＭＳ 明朝" pitchFamily="49" charset="-128"/>
                <a:cs typeface="Garamond" pitchFamily="18" charset="0"/>
              </a:rPr>
              <a:t>W ramach programu z doradztwa zawodowego zaj</a:t>
            </a:r>
            <a:r>
              <a:rPr lang="en-US" b="1">
                <a:solidFill>
                  <a:srgbClr val="FFFFFF"/>
                </a:solidFill>
                <a:ea typeface="ＭＳ 明朝" pitchFamily="49" charset="-128"/>
                <a:cs typeface="Times" pitchFamily="18" charset="0"/>
              </a:rPr>
              <a:t>ę</a:t>
            </a:r>
            <a:r>
              <a:rPr lang="en-US" b="1">
                <a:solidFill>
                  <a:srgbClr val="FFFFFF"/>
                </a:solidFill>
                <a:ea typeface="ＭＳ 明朝" pitchFamily="49" charset="-128"/>
                <a:cs typeface="Garamond" pitchFamily="18" charset="0"/>
              </a:rPr>
              <a:t>cia integracyjne w pierwszych klasach gimnazjum.</a:t>
            </a:r>
            <a:endParaRPr lang="cs-CZ" b="1">
              <a:solidFill>
                <a:srgbClr val="FFFFFF"/>
              </a:solidFill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90120" name="Prostokąt 9"/>
          <p:cNvSpPr>
            <a:spLocks noChangeArrowheads="1"/>
          </p:cNvSpPr>
          <p:nvPr/>
        </p:nvSpPr>
        <p:spPr bwMode="auto">
          <a:xfrm>
            <a:off x="2343150" y="1844675"/>
            <a:ext cx="635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ea typeface="ＭＳ 明朝" pitchFamily="49" charset="-128"/>
                <a:cs typeface="Garamond" pitchFamily="18" charset="0"/>
              </a:rPr>
              <a:t>Przeprowadzono tak</a:t>
            </a:r>
            <a:r>
              <a:rPr lang="en-US" b="1">
                <a:solidFill>
                  <a:srgbClr val="FFFFFF"/>
                </a:solidFill>
                <a:ea typeface="ＭＳ 明朝" pitchFamily="49" charset="-128"/>
                <a:cs typeface="Times" pitchFamily="18" charset="0"/>
              </a:rPr>
              <a:t>ż</a:t>
            </a:r>
            <a:r>
              <a:rPr lang="en-US" b="1">
                <a:solidFill>
                  <a:srgbClr val="FFFFFF"/>
                </a:solidFill>
                <a:ea typeface="ＭＳ 明朝" pitchFamily="49" charset="-128"/>
                <a:cs typeface="Garamond" pitchFamily="18" charset="0"/>
              </a:rPr>
              <a:t>e zaj</a:t>
            </a:r>
            <a:r>
              <a:rPr lang="en-US" b="1">
                <a:solidFill>
                  <a:srgbClr val="FFFFFF"/>
                </a:solidFill>
                <a:ea typeface="ＭＳ 明朝" pitchFamily="49" charset="-128"/>
                <a:cs typeface="Times" pitchFamily="18" charset="0"/>
              </a:rPr>
              <a:t>ę</a:t>
            </a:r>
            <a:r>
              <a:rPr lang="en-US" b="1">
                <a:solidFill>
                  <a:srgbClr val="FFFFFF"/>
                </a:solidFill>
                <a:ea typeface="ＭＳ 明朝" pitchFamily="49" charset="-128"/>
                <a:cs typeface="Garamond" pitchFamily="18" charset="0"/>
              </a:rPr>
              <a:t>cia nt. „Przyja</a:t>
            </a:r>
            <a:r>
              <a:rPr lang="en-US" b="1">
                <a:solidFill>
                  <a:srgbClr val="FFFFFF"/>
                </a:solidFill>
                <a:ea typeface="ＭＳ 明朝" pitchFamily="49" charset="-128"/>
                <a:cs typeface="Times" pitchFamily="18" charset="0"/>
              </a:rPr>
              <a:t>ź</a:t>
            </a:r>
            <a:r>
              <a:rPr lang="en-US" b="1">
                <a:solidFill>
                  <a:srgbClr val="FFFFFF"/>
                </a:solidFill>
                <a:ea typeface="ＭＳ 明朝" pitchFamily="49" charset="-128"/>
                <a:cs typeface="Garamond" pitchFamily="18" charset="0"/>
              </a:rPr>
              <a:t>ni” w klasie II Gimnazjum nr 1 w Skoczowie. Dla klas drugich zorganizowano tak</a:t>
            </a:r>
            <a:r>
              <a:rPr lang="en-US" b="1">
                <a:solidFill>
                  <a:srgbClr val="FFFFFF"/>
                </a:solidFill>
                <a:ea typeface="ＭＳ 明朝" pitchFamily="49" charset="-128"/>
                <a:cs typeface="Times" pitchFamily="18" charset="0"/>
              </a:rPr>
              <a:t>ż</a:t>
            </a:r>
            <a:r>
              <a:rPr lang="en-US" b="1">
                <a:solidFill>
                  <a:srgbClr val="FFFFFF"/>
                </a:solidFill>
                <a:ea typeface="ＭＳ 明朝" pitchFamily="49" charset="-128"/>
                <a:cs typeface="Garamond" pitchFamily="18" charset="0"/>
              </a:rPr>
              <a:t>e zaj</a:t>
            </a:r>
            <a:r>
              <a:rPr lang="en-US" b="1">
                <a:solidFill>
                  <a:srgbClr val="FFFFFF"/>
                </a:solidFill>
                <a:ea typeface="ＭＳ 明朝" pitchFamily="49" charset="-128"/>
                <a:cs typeface="Times" pitchFamily="18" charset="0"/>
              </a:rPr>
              <a:t>ę</a:t>
            </a:r>
            <a:r>
              <a:rPr lang="en-US" b="1">
                <a:solidFill>
                  <a:srgbClr val="FFFFFF"/>
                </a:solidFill>
                <a:ea typeface="ＭＳ 明朝" pitchFamily="49" charset="-128"/>
                <a:cs typeface="Garamond" pitchFamily="18" charset="0"/>
              </a:rPr>
              <a:t>cia z ginekologiem nt. „Dojrzewania i seksualno</a:t>
            </a:r>
            <a:r>
              <a:rPr lang="en-US" b="1">
                <a:solidFill>
                  <a:srgbClr val="FFFFFF"/>
                </a:solidFill>
                <a:ea typeface="ＭＳ 明朝" pitchFamily="49" charset="-128"/>
                <a:cs typeface="Times" pitchFamily="18" charset="0"/>
              </a:rPr>
              <a:t>ś</a:t>
            </a:r>
            <a:r>
              <a:rPr lang="en-US" b="1">
                <a:solidFill>
                  <a:srgbClr val="FFFFFF"/>
                </a:solidFill>
                <a:ea typeface="ＭＳ 明朝" pitchFamily="49" charset="-128"/>
                <a:cs typeface="Garamond" pitchFamily="18" charset="0"/>
              </a:rPr>
              <a:t>ci”.</a:t>
            </a:r>
            <a:r>
              <a:rPr lang="cs-CZ" b="1">
                <a:solidFill>
                  <a:srgbClr val="FFFFFF"/>
                </a:solidFill>
              </a:rPr>
              <a:t> </a:t>
            </a:r>
            <a:endParaRPr lang="pl-PL" b="1">
              <a:solidFill>
                <a:srgbClr val="FFFFFF"/>
              </a:solidFill>
            </a:endParaRPr>
          </a:p>
        </p:txBody>
      </p:sp>
      <p:sp>
        <p:nvSpPr>
          <p:cNvPr id="90121" name="Prostokąt 11"/>
          <p:cNvSpPr>
            <a:spLocks noChangeArrowheads="1"/>
          </p:cNvSpPr>
          <p:nvPr/>
        </p:nvSpPr>
        <p:spPr bwMode="auto">
          <a:xfrm>
            <a:off x="2482850" y="4394200"/>
            <a:ext cx="580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ea typeface="ＭＳ 明朝" pitchFamily="49" charset="-128"/>
                <a:cs typeface="Garamond" pitchFamily="18" charset="0"/>
              </a:rPr>
              <a:t>Zaj</a:t>
            </a:r>
            <a:r>
              <a:rPr lang="en-US" b="1">
                <a:solidFill>
                  <a:srgbClr val="FFFFFF"/>
                </a:solidFill>
                <a:ea typeface="ＭＳ 明朝" pitchFamily="49" charset="-128"/>
                <a:cs typeface="Times" pitchFamily="18" charset="0"/>
              </a:rPr>
              <a:t>ę</a:t>
            </a:r>
            <a:r>
              <a:rPr lang="en-US" b="1">
                <a:solidFill>
                  <a:srgbClr val="FFFFFF"/>
                </a:solidFill>
                <a:ea typeface="ＭＳ 明朝" pitchFamily="49" charset="-128"/>
                <a:cs typeface="Garamond" pitchFamily="18" charset="0"/>
              </a:rPr>
              <a:t>cia integruj</a:t>
            </a:r>
            <a:r>
              <a:rPr lang="en-US" b="1">
                <a:solidFill>
                  <a:srgbClr val="FFFFFF"/>
                </a:solidFill>
                <a:ea typeface="ＭＳ 明朝" pitchFamily="49" charset="-128"/>
                <a:cs typeface="Times" pitchFamily="18" charset="0"/>
              </a:rPr>
              <a:t>ą</a:t>
            </a:r>
            <a:r>
              <a:rPr lang="en-US" b="1">
                <a:solidFill>
                  <a:srgbClr val="FFFFFF"/>
                </a:solidFill>
                <a:ea typeface="ＭＳ 明朝" pitchFamily="49" charset="-128"/>
                <a:cs typeface="Garamond" pitchFamily="18" charset="0"/>
              </a:rPr>
              <a:t>ce zespó</a:t>
            </a:r>
            <a:r>
              <a:rPr lang="en-US" b="1">
                <a:solidFill>
                  <a:srgbClr val="FFFFFF"/>
                </a:solidFill>
                <a:ea typeface="ＭＳ 明朝" pitchFamily="49" charset="-128"/>
                <a:cs typeface="Times" pitchFamily="18" charset="0"/>
              </a:rPr>
              <a:t>ł</a:t>
            </a:r>
            <a:r>
              <a:rPr lang="en-US" b="1">
                <a:solidFill>
                  <a:srgbClr val="FFFFFF"/>
                </a:solidFill>
                <a:ea typeface="ＭＳ 明朝" pitchFamily="49" charset="-128"/>
                <a:cs typeface="Garamond" pitchFamily="18" charset="0"/>
              </a:rPr>
              <a:t> klasowy.</a:t>
            </a:r>
            <a:r>
              <a:rPr lang="cs-CZ" b="1">
                <a:solidFill>
                  <a:srgbClr val="FFFFFF"/>
                </a:solidFill>
              </a:rPr>
              <a:t> </a:t>
            </a:r>
            <a:endParaRPr lang="pl-PL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cały 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semestr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kółka</a:t>
            </a:r>
          </a:p>
        </p:txBody>
      </p:sp>
      <p:sp>
        <p:nvSpPr>
          <p:cNvPr id="91140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FE7011-2E2A-47A9-8E72-7EB58524A0AC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81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2" name="PoleTekstowe 1"/>
          <p:cNvSpPr txBox="1"/>
          <p:nvPr/>
        </p:nvSpPr>
        <p:spPr>
          <a:xfrm>
            <a:off x="3452813" y="242888"/>
            <a:ext cx="3384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l-PL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KÓŁKA ZAINTERESOWAŃ</a:t>
            </a:r>
          </a:p>
        </p:txBody>
      </p:sp>
      <p:sp>
        <p:nvSpPr>
          <p:cNvPr id="91143" name="Prostokąt 2"/>
          <p:cNvSpPr>
            <a:spLocks noChangeArrowheads="1"/>
          </p:cNvSpPr>
          <p:nvPr/>
        </p:nvSpPr>
        <p:spPr bwMode="auto">
          <a:xfrm>
            <a:off x="2135188" y="871538"/>
            <a:ext cx="7008812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l-PL" b="1">
                <a:solidFill>
                  <a:srgbClr val="FFFFFF"/>
                </a:solidFill>
              </a:rPr>
              <a:t>Koło przyrodniczo-fizyczne – M. Porębski </a:t>
            </a:r>
          </a:p>
          <a:p>
            <a:pPr marL="285750" indent="-285750">
              <a:buFont typeface="Arial" charset="0"/>
              <a:buChar char="•"/>
            </a:pPr>
            <a:r>
              <a:rPr lang="pl-PL" b="1">
                <a:solidFill>
                  <a:srgbClr val="FFFFFF"/>
                </a:solidFill>
              </a:rPr>
              <a:t>Kółko biblijno-liturgicznego – B. Nawrat-Kłósko, W. Łyżbicki,</a:t>
            </a:r>
            <a:r>
              <a:rPr lang="cs-CZ" b="1">
                <a:solidFill>
                  <a:srgbClr val="FFFFFF"/>
                </a:solidFill>
              </a:rPr>
              <a:t> </a:t>
            </a:r>
            <a:r>
              <a:rPr lang="pl-PL" b="1">
                <a:solidFill>
                  <a:srgbClr val="FFFFFF"/>
                </a:solidFill>
              </a:rPr>
              <a:t>D. Kacyrz</a:t>
            </a:r>
            <a:endParaRPr lang="cs-CZ" b="1">
              <a:solidFill>
                <a:srgbClr val="FFFFFF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pl-PL" b="1">
                <a:solidFill>
                  <a:srgbClr val="FFFFFF"/>
                </a:solidFill>
              </a:rPr>
              <a:t>Zajęcia techniczne: BRD - zajęcia teoretyczne i praktyczne (jazda na rowerze po torze przeszkód) – M. Boryczko</a:t>
            </a:r>
            <a:r>
              <a:rPr lang="cs-CZ" b="1">
                <a:solidFill>
                  <a:srgbClr val="FFFFFF"/>
                </a:solidFill>
              </a:rPr>
              <a:t> </a:t>
            </a:r>
            <a:endParaRPr lang="pl-PL" b="1">
              <a:solidFill>
                <a:srgbClr val="FFFFFF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pl-PL" b="1">
                <a:solidFill>
                  <a:srgbClr val="FFFFFF"/>
                </a:solidFill>
              </a:rPr>
              <a:t>Kółko gitarowe w szkole - M. Boryczko</a:t>
            </a:r>
            <a:r>
              <a:rPr lang="cs-CZ" b="1">
                <a:solidFill>
                  <a:srgbClr val="FFFFFF"/>
                </a:solidFill>
              </a:rPr>
              <a:t> </a:t>
            </a:r>
            <a:r>
              <a:rPr lang="pl-PL" b="1">
                <a:solidFill>
                  <a:srgbClr val="FFFFFF"/>
                </a:solidFill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pl-PL" b="1">
                <a:solidFill>
                  <a:srgbClr val="FFFFFF"/>
                </a:solidFill>
              </a:rPr>
              <a:t>Kółko polonistyczne – A. Kosmala</a:t>
            </a:r>
            <a:r>
              <a:rPr lang="cs-CZ" b="1">
                <a:solidFill>
                  <a:srgbClr val="FFFFFF"/>
                </a:solidFill>
              </a:rPr>
              <a:t> </a:t>
            </a:r>
            <a:endParaRPr lang="pl-PL" b="1">
              <a:solidFill>
                <a:srgbClr val="FFFFFF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pl-PL" b="1">
                <a:solidFill>
                  <a:srgbClr val="FFFFFF"/>
                </a:solidFill>
              </a:rPr>
              <a:t>Kółko teatralne - A. Kosmala</a:t>
            </a:r>
            <a:r>
              <a:rPr lang="cs-CZ" b="1">
                <a:solidFill>
                  <a:srgbClr val="FFFFFF"/>
                </a:solidFill>
              </a:rPr>
              <a:t>  </a:t>
            </a:r>
            <a:endParaRPr lang="pl-PL" b="1">
              <a:solidFill>
                <a:srgbClr val="FFFFFF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pl-PL" b="1">
                <a:solidFill>
                  <a:srgbClr val="FFFFFF"/>
                </a:solidFill>
              </a:rPr>
              <a:t>Klub filmowy - A. Kosmala</a:t>
            </a:r>
            <a:r>
              <a:rPr lang="cs-CZ" b="1">
                <a:solidFill>
                  <a:srgbClr val="FFFFFF"/>
                </a:solidFill>
              </a:rPr>
              <a:t>  </a:t>
            </a:r>
            <a:endParaRPr lang="pl-PL" b="1">
              <a:solidFill>
                <a:srgbClr val="FFFFFF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pl-PL" b="1">
                <a:solidFill>
                  <a:srgbClr val="FFFFFF"/>
                </a:solidFill>
              </a:rPr>
              <a:t>Kółko taneczne – B. Żbik-Bibrzycka</a:t>
            </a:r>
            <a:endParaRPr lang="cs-CZ" b="1">
              <a:solidFill>
                <a:srgbClr val="FFFFFF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pl-PL" b="1">
                <a:solidFill>
                  <a:srgbClr val="FFFFFF"/>
                </a:solidFill>
              </a:rPr>
              <a:t>Kółko teatralne - B. Żbik-Bibrzycka</a:t>
            </a:r>
          </a:p>
          <a:p>
            <a:pPr marL="285750" indent="-285750">
              <a:buFont typeface="Arial" charset="0"/>
              <a:buChar char="•"/>
            </a:pPr>
            <a:r>
              <a:rPr lang="pl-PL" b="1">
                <a:solidFill>
                  <a:srgbClr val="FFFFFF"/>
                </a:solidFill>
              </a:rPr>
              <a:t>Kółko – Grupa Teatralna „Zadymka</a:t>
            </a:r>
            <a:r>
              <a:rPr lang="ja-JP" altLang="pl-PL" b="1">
                <a:solidFill>
                  <a:srgbClr val="FFFFFF"/>
                </a:solidFill>
              </a:rPr>
              <a:t>”</a:t>
            </a:r>
            <a:r>
              <a:rPr lang="cs-CZ" b="1">
                <a:solidFill>
                  <a:srgbClr val="FFFFFF"/>
                </a:solidFill>
              </a:rPr>
              <a:t> – B. Niezborska-Klocek</a:t>
            </a:r>
          </a:p>
          <a:p>
            <a:pPr marL="285750" indent="-285750">
              <a:buFont typeface="Arial" charset="0"/>
              <a:buChar char="•"/>
            </a:pPr>
            <a:r>
              <a:rPr lang="pl-PL" b="1">
                <a:solidFill>
                  <a:srgbClr val="FFFFFF"/>
                </a:solidFill>
              </a:rPr>
              <a:t>Kółko j. angielskiego  - A. Troszok</a:t>
            </a:r>
          </a:p>
          <a:p>
            <a:pPr marL="285750" indent="-285750">
              <a:buFont typeface="Arial" charset="0"/>
              <a:buChar char="•"/>
            </a:pPr>
            <a:r>
              <a:rPr lang="pl-PL" b="1">
                <a:solidFill>
                  <a:srgbClr val="FFFFFF"/>
                </a:solidFill>
              </a:rPr>
              <a:t>Kółko szachowe</a:t>
            </a:r>
            <a:r>
              <a:rPr lang="cs-CZ" b="1">
                <a:solidFill>
                  <a:srgbClr val="FFFFFF"/>
                </a:solidFill>
              </a:rPr>
              <a:t> – H. Linert</a:t>
            </a:r>
          </a:p>
          <a:p>
            <a:pPr marL="285750" indent="-285750">
              <a:buFont typeface="Arial" charset="0"/>
              <a:buChar char="•"/>
            </a:pPr>
            <a:r>
              <a:rPr lang="pl-PL" b="1">
                <a:solidFill>
                  <a:srgbClr val="FFFFFF"/>
                </a:solidFill>
              </a:rPr>
              <a:t>Kółko artystyczno-plastyczne</a:t>
            </a:r>
            <a:r>
              <a:rPr lang="cs-CZ" b="1">
                <a:solidFill>
                  <a:srgbClr val="FFFFFF"/>
                </a:solidFill>
              </a:rPr>
              <a:t> – M. Gańczarczyk i M. Moskała</a:t>
            </a:r>
          </a:p>
          <a:p>
            <a:pPr marL="285750" indent="-285750">
              <a:buFont typeface="Arial" charset="0"/>
              <a:buChar char="•"/>
            </a:pPr>
            <a:r>
              <a:rPr lang="cs-CZ" b="1">
                <a:solidFill>
                  <a:srgbClr val="FFFFFF"/>
                </a:solidFill>
              </a:rPr>
              <a:t>Chór szkolny „Forte“ – G. Targosz</a:t>
            </a:r>
          </a:p>
          <a:p>
            <a:pPr marL="285750" indent="-285750">
              <a:buFont typeface="Arial" charset="0"/>
              <a:buChar char="•"/>
            </a:pPr>
            <a:r>
              <a:rPr lang="cs-CZ" b="1">
                <a:solidFill>
                  <a:srgbClr val="FFFFFF"/>
                </a:solidFill>
              </a:rPr>
              <a:t>Zajęcia techniczno-artystyczne – H. Szewczyk</a:t>
            </a:r>
          </a:p>
          <a:p>
            <a:pPr marL="285750" indent="-285750">
              <a:buFont typeface="Arial" charset="0"/>
              <a:buChar char="•"/>
            </a:pPr>
            <a:r>
              <a:rPr lang="cs-CZ" b="1">
                <a:solidFill>
                  <a:srgbClr val="FFFFFF"/>
                </a:solidFill>
              </a:rPr>
              <a:t>Koło PTTK – B. Bojda-Wojnar</a:t>
            </a:r>
            <a:endParaRPr lang="pl-PL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cały 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semestr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współpraca</a:t>
            </a:r>
          </a:p>
        </p:txBody>
      </p:sp>
      <p:sp>
        <p:nvSpPr>
          <p:cNvPr id="92164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2DD085-7C62-497D-ABC9-8A074019B6C8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82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2" name="PoleTekstowe 1"/>
          <p:cNvSpPr txBox="1"/>
          <p:nvPr/>
        </p:nvSpPr>
        <p:spPr>
          <a:xfrm>
            <a:off x="3971925" y="242888"/>
            <a:ext cx="228758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pl-PL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WSPÓŁPRACA</a:t>
            </a:r>
          </a:p>
        </p:txBody>
      </p:sp>
      <p:sp>
        <p:nvSpPr>
          <p:cNvPr id="92167" name="Prostokąt 3"/>
          <p:cNvSpPr>
            <a:spLocks noChangeArrowheads="1"/>
          </p:cNvSpPr>
          <p:nvPr/>
        </p:nvSpPr>
        <p:spPr bwMode="auto">
          <a:xfrm>
            <a:off x="2601913" y="962025"/>
            <a:ext cx="5653087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pl-PL" b="1">
                <a:solidFill>
                  <a:srgbClr val="FFFFFF"/>
                </a:solidFill>
              </a:rPr>
              <a:t>z TPD,</a:t>
            </a:r>
          </a:p>
          <a:p>
            <a:pPr marL="342900" indent="-342900">
              <a:buFont typeface="Arial" charset="0"/>
              <a:buChar char="•"/>
            </a:pPr>
            <a:r>
              <a:rPr lang="pl-PL" b="1">
                <a:solidFill>
                  <a:srgbClr val="FFFFFF"/>
                </a:solidFill>
              </a:rPr>
              <a:t>z Muzeum im. G. Morcinka,</a:t>
            </a:r>
            <a:r>
              <a:rPr lang="cs-CZ" b="1">
                <a:solidFill>
                  <a:srgbClr val="FFFFFF"/>
                </a:solidFill>
              </a:rPr>
              <a:t> </a:t>
            </a:r>
            <a:endParaRPr lang="pl-PL" b="1">
              <a:solidFill>
                <a:srgbClr val="FFFFFF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pl-PL" b="1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z Poradnią Psychologiczno – Pedagogiczną  w Skoczowie,</a:t>
            </a:r>
          </a:p>
          <a:p>
            <a:pPr marL="342900" indent="-342900">
              <a:buFont typeface="Arial" charset="0"/>
              <a:buChar char="•"/>
            </a:pPr>
            <a:r>
              <a:rPr lang="pl-PL" b="1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z Ośrodkiem Pomocy Społecznej w Skoczowie,</a:t>
            </a:r>
            <a:r>
              <a:rPr lang="cs-CZ" b="1">
                <a:solidFill>
                  <a:srgbClr val="FFFFFF"/>
                </a:solidFill>
              </a:rPr>
              <a:t> </a:t>
            </a:r>
            <a:endParaRPr lang="pl-PL" b="1">
              <a:solidFill>
                <a:srgbClr val="FFFFFF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pl-PL" b="1">
                <a:solidFill>
                  <a:srgbClr val="FFFFFF"/>
                </a:solidFill>
              </a:rPr>
              <a:t>z gminnym koordynatorem ds. gimnastyki korekcyjno – kompensacyjnej,</a:t>
            </a:r>
            <a:r>
              <a:rPr lang="cs-CZ" b="1">
                <a:solidFill>
                  <a:srgbClr val="FFFFFF"/>
                </a:solidFill>
              </a:rPr>
              <a:t> </a:t>
            </a:r>
            <a:endParaRPr lang="cs-CZ" b="1">
              <a:solidFill>
                <a:srgbClr val="FFFFFF"/>
              </a:solidFill>
              <a:ea typeface="ＭＳ 明朝" pitchFamily="49" charset="-128"/>
            </a:endParaRPr>
          </a:p>
          <a:p>
            <a:pPr marL="342900" indent="-342900">
              <a:buFont typeface="Arial" charset="0"/>
              <a:buChar char="•"/>
            </a:pPr>
            <a:r>
              <a:rPr lang="pl-PL" b="1">
                <a:solidFill>
                  <a:srgbClr val="FFFFFF"/>
                </a:solidFill>
              </a:rPr>
              <a:t>z Chrześcijańską Organizacją Charytatywną „Tabita</a:t>
            </a:r>
            <a:r>
              <a:rPr lang="ja-JP" altLang="pl-PL" b="1">
                <a:solidFill>
                  <a:srgbClr val="FFFFFF"/>
                </a:solidFill>
              </a:rPr>
              <a:t>”</a:t>
            </a:r>
            <a:r>
              <a:rPr lang="pl-PL" b="1">
                <a:solidFill>
                  <a:srgbClr val="FFFFFF"/>
                </a:solidFill>
              </a:rPr>
              <a:t>,</a:t>
            </a:r>
            <a:r>
              <a:rPr lang="cs-CZ" b="1">
                <a:solidFill>
                  <a:srgbClr val="FFFFFF"/>
                </a:solidFill>
              </a:rPr>
              <a:t> </a:t>
            </a:r>
            <a:endParaRPr lang="pl-PL" b="1">
              <a:solidFill>
                <a:srgbClr val="FFFFFF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pl-PL" b="1">
                <a:solidFill>
                  <a:srgbClr val="FFFFFF"/>
                </a:solidFill>
                <a:ea typeface="ＭＳ 明朝" pitchFamily="49" charset="-128"/>
              </a:rPr>
              <a:t>z Biblioteką Miejską w Skoczowie,</a:t>
            </a:r>
          </a:p>
          <a:p>
            <a:pPr marL="342900" indent="-342900">
              <a:buFont typeface="Arial" charset="0"/>
              <a:buChar char="•"/>
            </a:pPr>
            <a:r>
              <a:rPr lang="pl-PL" b="1">
                <a:solidFill>
                  <a:srgbClr val="FFFFFF"/>
                </a:solidFill>
                <a:ea typeface="ＭＳ 明朝" pitchFamily="49" charset="-128"/>
              </a:rPr>
              <a:t>z Biblioteką Miejską w Cieszynie,</a:t>
            </a:r>
            <a:r>
              <a:rPr lang="cs-CZ" b="1">
                <a:solidFill>
                  <a:srgbClr val="FFFFFF"/>
                </a:solidFill>
              </a:rPr>
              <a:t> </a:t>
            </a:r>
            <a:endParaRPr lang="pl-PL" b="1">
              <a:solidFill>
                <a:srgbClr val="FFFFFF"/>
              </a:solidFill>
              <a:ea typeface="ＭＳ 明朝" pitchFamily="49" charset="-128"/>
            </a:endParaRPr>
          </a:p>
          <a:p>
            <a:pPr marL="342900" indent="-342900">
              <a:buFont typeface="Arial" charset="0"/>
              <a:buChar char="•"/>
            </a:pPr>
            <a:r>
              <a:rPr lang="pl-PL" b="1">
                <a:solidFill>
                  <a:srgbClr val="FFFFFF"/>
                </a:solidFill>
                <a:ea typeface="ＭＳ 明朝" pitchFamily="49" charset="-128"/>
              </a:rPr>
              <a:t>z Biblioteką Pedagogiczną w Cieszynie,</a:t>
            </a:r>
          </a:p>
          <a:p>
            <a:pPr marL="342900" indent="-342900">
              <a:buFont typeface="Arial" charset="0"/>
              <a:buChar char="•"/>
            </a:pPr>
            <a:r>
              <a:rPr lang="pl-PL" b="1">
                <a:solidFill>
                  <a:srgbClr val="FFFFFF"/>
                </a:solidFill>
                <a:ea typeface="ＭＳ 明朝" pitchFamily="49" charset="-128"/>
              </a:rPr>
              <a:t>Z Książnicą Cieszyńską,</a:t>
            </a:r>
            <a:r>
              <a:rPr lang="cs-CZ" b="1">
                <a:solidFill>
                  <a:srgbClr val="FFFFFF"/>
                </a:solidFill>
              </a:rPr>
              <a:t> </a:t>
            </a:r>
            <a:endParaRPr lang="pl-PL" b="1">
              <a:solidFill>
                <a:srgbClr val="FFFFFF"/>
              </a:solidFill>
              <a:ea typeface="ＭＳ 明朝" pitchFamily="49" charset="-128"/>
            </a:endParaRPr>
          </a:p>
          <a:p>
            <a:pPr marL="342900" indent="-342900">
              <a:buFont typeface="Arial" charset="0"/>
              <a:buChar char="•"/>
            </a:pPr>
            <a:r>
              <a:rPr lang="cs-CZ" b="1">
                <a:solidFill>
                  <a:srgbClr val="FFFFFF"/>
                </a:solidFill>
              </a:rPr>
              <a:t>z </a:t>
            </a:r>
            <a:r>
              <a:rPr lang="pl-PL" b="1">
                <a:solidFill>
                  <a:srgbClr val="FFFFFF"/>
                </a:solidFill>
                <a:ea typeface="ＭＳ 明朝" pitchFamily="49" charset="-128"/>
              </a:rPr>
              <a:t>ArtAdresem,</a:t>
            </a:r>
            <a:r>
              <a:rPr lang="cs-CZ" b="1">
                <a:solidFill>
                  <a:srgbClr val="FFFFFF"/>
                </a:solidFill>
              </a:rPr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cs-CZ" b="1">
                <a:solidFill>
                  <a:srgbClr val="FFFFFF"/>
                </a:solidFill>
                <a:ea typeface="ＭＳ 明朝" pitchFamily="49" charset="-128"/>
              </a:rPr>
              <a:t>z</a:t>
            </a:r>
            <a:r>
              <a:rPr lang="en-US" b="1">
                <a:solidFill>
                  <a:srgbClr val="FFFFFF"/>
                </a:solidFill>
                <a:ea typeface="ＭＳ 明朝" pitchFamily="49" charset="-128"/>
              </a:rPr>
              <a:t> Domem Dziecka w Międzyświeciu,</a:t>
            </a:r>
            <a:r>
              <a:rPr lang="cs-CZ" b="1">
                <a:solidFill>
                  <a:srgbClr val="FFFFFF"/>
                </a:solidFill>
              </a:rPr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cs-CZ" b="1">
                <a:solidFill>
                  <a:srgbClr val="FFFFFF"/>
                </a:solidFill>
                <a:ea typeface="ＭＳ 明朝" pitchFamily="49" charset="-128"/>
              </a:rPr>
              <a:t>z</a:t>
            </a:r>
            <a:r>
              <a:rPr lang="pl-PL" b="1">
                <a:solidFill>
                  <a:srgbClr val="FFFFFF"/>
                </a:solidFill>
                <a:ea typeface="ＭＳ 明朝" pitchFamily="49" charset="-128"/>
              </a:rPr>
              <a:t>e Świetlicą SP 1 Ustroń, </a:t>
            </a:r>
          </a:p>
          <a:p>
            <a:pPr marL="342900" indent="-342900">
              <a:buFont typeface="Arial" charset="0"/>
              <a:buChar char="•"/>
            </a:pPr>
            <a:r>
              <a:rPr lang="pl-PL" b="1">
                <a:solidFill>
                  <a:srgbClr val="FFFFFF"/>
                </a:solidFill>
                <a:ea typeface="ＭＳ 明朝" pitchFamily="49" charset="-128"/>
              </a:rPr>
              <a:t>z</a:t>
            </a:r>
            <a:r>
              <a:rPr lang="en-US" b="1">
                <a:solidFill>
                  <a:srgbClr val="FFFFFF"/>
                </a:solidFill>
                <a:ea typeface="ＭＳ 明朝" pitchFamily="49" charset="-128"/>
              </a:rPr>
              <a:t> Centrum Profilaktyki Społecznej</a:t>
            </a:r>
            <a:r>
              <a:rPr lang="cs-CZ" b="1">
                <a:solidFill>
                  <a:srgbClr val="FFFFFF"/>
                </a:solidFill>
              </a:rPr>
              <a:t> </a:t>
            </a:r>
            <a:endParaRPr lang="cs-CZ" b="1">
              <a:solidFill>
                <a:srgbClr val="FFFFFF"/>
              </a:solidFill>
              <a:ea typeface="ＭＳ 明朝" pitchFamily="49" charset="-128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cały 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semestr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Calibri" charset="0"/>
              <a:ea typeface="Arial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2" name="Prostokąt 1"/>
          <p:cNvSpPr/>
          <p:nvPr/>
        </p:nvSpPr>
        <p:spPr>
          <a:xfrm>
            <a:off x="3157538" y="3881438"/>
            <a:ext cx="5067300" cy="2282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pl-PL" sz="2400" b="1" dirty="0" err="1">
                <a:solidFill>
                  <a:srgbClr val="FFFFFF"/>
                </a:solidFill>
                <a:latin typeface="Calibri"/>
                <a:ea typeface="MS Mincho"/>
                <a:cs typeface="Times New Roman"/>
              </a:rPr>
              <a:t>SORE</a:t>
            </a:r>
            <a:endParaRPr lang="pl-PL" sz="2400" b="1" dirty="0">
              <a:solidFill>
                <a:srgbClr val="FFFFFF"/>
              </a:solidFill>
              <a:latin typeface="Calibri"/>
              <a:ea typeface="MS Mincho"/>
              <a:cs typeface="Times New Roman"/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pl-PL" sz="2400" b="1" dirty="0">
                <a:solidFill>
                  <a:srgbClr val="FFFFFF"/>
                </a:solidFill>
                <a:latin typeface="Calibri"/>
                <a:ea typeface="MS Mincho"/>
                <a:cs typeface="Times New Roman"/>
              </a:rPr>
              <a:t>Komisja zdrowotna</a:t>
            </a:r>
            <a:r>
              <a:rPr lang="cs-CZ" sz="2400" b="1" dirty="0">
                <a:solidFill>
                  <a:srgbClr val="FFFFFF"/>
                </a:solidFill>
                <a:latin typeface="Calibri" charset="0"/>
                <a:ea typeface="Arial" charset="0"/>
              </a:rPr>
              <a:t> </a:t>
            </a:r>
            <a:endParaRPr lang="pl-PL" sz="2400" b="1" dirty="0">
              <a:solidFill>
                <a:srgbClr val="FFFFFF"/>
              </a:solidFill>
              <a:latin typeface="Calibri" charset="0"/>
              <a:ea typeface="Arial" charset="0"/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pl-PL" sz="2400" b="1" dirty="0">
                <a:solidFill>
                  <a:srgbClr val="FFFFFF"/>
                </a:solidFill>
                <a:latin typeface="Calibri"/>
                <a:ea typeface="MS Mincho"/>
                <a:cs typeface="Times New Roman"/>
              </a:rPr>
              <a:t>Komisja ewaluacji</a:t>
            </a:r>
            <a:r>
              <a:rPr lang="cs-CZ" sz="2400" b="1" dirty="0">
                <a:solidFill>
                  <a:srgbClr val="FFFFFF"/>
                </a:solidFill>
                <a:latin typeface="Calibri" charset="0"/>
                <a:ea typeface="Arial" charset="0"/>
              </a:rPr>
              <a:t> 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cs-CZ" sz="2400" b="1" dirty="0">
                <a:solidFill>
                  <a:srgbClr val="FFFFFF"/>
                </a:solidFill>
                <a:latin typeface="Calibri" charset="0"/>
                <a:ea typeface="Arial" charset="0"/>
              </a:rPr>
              <a:t>POSTAW NA SIEBIE</a:t>
            </a:r>
            <a:endParaRPr lang="pl-PL" sz="2400" b="1" dirty="0">
              <a:solidFill>
                <a:srgbClr val="FFFFFF"/>
              </a:solidFill>
              <a:latin typeface="Calibri" charset="0"/>
              <a:ea typeface="Arial" charset="0"/>
            </a:endParaRPr>
          </a:p>
          <a:p>
            <a:pPr>
              <a:spcAft>
                <a:spcPts val="0"/>
              </a:spcAft>
              <a:defRPr/>
            </a:pPr>
            <a:endParaRPr lang="pl-PL" sz="2400" b="1" dirty="0">
              <a:solidFill>
                <a:srgbClr val="FFFFFF"/>
              </a:solidFill>
              <a:latin typeface="Calibri"/>
              <a:ea typeface="MS Mincho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endParaRPr lang="pl-PL" sz="2400" b="1" dirty="0">
              <a:solidFill>
                <a:srgbClr val="FFFFFF"/>
              </a:solidFill>
              <a:latin typeface="Calibri"/>
              <a:ea typeface="MS Mincho"/>
              <a:cs typeface="Times New Roman"/>
            </a:endParaRPr>
          </a:p>
        </p:txBody>
      </p:sp>
      <p:sp>
        <p:nvSpPr>
          <p:cNvPr id="3" name="PoleTekstowe 2"/>
          <p:cNvSpPr txBox="1"/>
          <p:nvPr/>
        </p:nvSpPr>
        <p:spPr>
          <a:xfrm>
            <a:off x="2316163" y="1055688"/>
            <a:ext cx="6827837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HELPDESK INFORMATYCZNY –</a:t>
            </a:r>
          </a:p>
          <a:p>
            <a:pPr algn="ctr"/>
            <a:r>
              <a:rPr lang="pl-PL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MARIUSZ MRÓZEK</a:t>
            </a:r>
          </a:p>
        </p:txBody>
      </p:sp>
      <p:sp>
        <p:nvSpPr>
          <p:cNvPr id="5" name="PoleTekstowe 4"/>
          <p:cNvSpPr txBox="1"/>
          <p:nvPr/>
        </p:nvSpPr>
        <p:spPr>
          <a:xfrm>
            <a:off x="2759075" y="2295525"/>
            <a:ext cx="591185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ADMINISTRACJA - SEKRETARIAT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KONIEC!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Arial" charset="0"/>
              </a:rPr>
              <a:t>11.02.2014</a:t>
            </a: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94213" name="PoleTekstowe 3"/>
          <p:cNvSpPr txBox="1">
            <a:spLocks noChangeArrowheads="1"/>
          </p:cNvSpPr>
          <p:nvPr/>
        </p:nvSpPr>
        <p:spPr bwMode="auto">
          <a:xfrm>
            <a:off x="2540000" y="2195513"/>
            <a:ext cx="62357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>
                <a:solidFill>
                  <a:srgbClr val="FFFFFF"/>
                </a:solidFill>
              </a:rPr>
              <a:t>Wykorzystano „wycinki</a:t>
            </a:r>
            <a:r>
              <a:rPr lang="ja-JP" altLang="pl-PL" sz="2000">
                <a:solidFill>
                  <a:srgbClr val="FFFFFF"/>
                </a:solidFill>
              </a:rPr>
              <a:t>”</a:t>
            </a:r>
            <a:r>
              <a:rPr lang="pl-PL" sz="2000">
                <a:solidFill>
                  <a:srgbClr val="FFFFFF"/>
                </a:solidFill>
              </a:rPr>
              <a:t> prasowe</a:t>
            </a:r>
          </a:p>
          <a:p>
            <a:pPr algn="ctr"/>
            <a:r>
              <a:rPr lang="pl-PL" sz="2000">
                <a:solidFill>
                  <a:srgbClr val="FFFFFF"/>
                </a:solidFill>
              </a:rPr>
              <a:t>z portalu </a:t>
            </a:r>
            <a:r>
              <a:rPr lang="pl-PL" sz="2000">
                <a:hlinkClick r:id="rId2"/>
              </a:rPr>
              <a:t>http://www.ox.pl</a:t>
            </a:r>
            <a:r>
              <a:rPr lang="pl-PL" sz="2000">
                <a:solidFill>
                  <a:srgbClr val="FFFFFF"/>
                </a:solidFill>
              </a:rPr>
              <a:t>,</a:t>
            </a:r>
            <a:r>
              <a:rPr lang="pl-PL" sz="2000"/>
              <a:t> </a:t>
            </a:r>
            <a:r>
              <a:rPr lang="pl-PL" sz="2000">
                <a:hlinkClick r:id="rId3"/>
              </a:rPr>
              <a:t>http://gazetacodzienna.pl</a:t>
            </a:r>
            <a:r>
              <a:rPr lang="pl-PL" sz="2000">
                <a:solidFill>
                  <a:srgbClr val="FFFFFF"/>
                </a:solidFill>
              </a:rPr>
              <a:t>,</a:t>
            </a:r>
            <a:r>
              <a:rPr lang="pl-PL" sz="2000"/>
              <a:t> </a:t>
            </a:r>
          </a:p>
          <a:p>
            <a:pPr algn="ctr"/>
            <a:r>
              <a:rPr lang="pl-PL" sz="2000">
                <a:hlinkClick r:id="rId4"/>
              </a:rPr>
              <a:t>www.um.skoczow.pl</a:t>
            </a:r>
            <a:r>
              <a:rPr lang="pl-PL" sz="2000">
                <a:solidFill>
                  <a:srgbClr val="FFFFFF"/>
                </a:solidFill>
              </a:rPr>
              <a:t>, </a:t>
            </a:r>
            <a:r>
              <a:rPr lang="pl-PL" sz="2000">
                <a:hlinkClick r:id="rId5"/>
              </a:rPr>
              <a:t>www.google.pl</a:t>
            </a:r>
            <a:r>
              <a:rPr lang="pl-PL" sz="2000">
                <a:solidFill>
                  <a:srgbClr val="FFFFFF"/>
                </a:solidFill>
              </a:rPr>
              <a:t>;</a:t>
            </a:r>
            <a:r>
              <a:rPr lang="pl-PL" sz="2000"/>
              <a:t> </a:t>
            </a:r>
          </a:p>
          <a:p>
            <a:pPr algn="ctr"/>
            <a:r>
              <a:rPr lang="pl-PL" sz="2000">
                <a:solidFill>
                  <a:srgbClr val="FFFFFF"/>
                </a:solidFill>
              </a:rPr>
              <a:t>zdjęcia – B. Sikorowskiej- Gęborek, Nauczycieli, </a:t>
            </a:r>
          </a:p>
          <a:p>
            <a:pPr algn="ctr"/>
            <a:r>
              <a:rPr lang="pl-PL" sz="2000">
                <a:solidFill>
                  <a:srgbClr val="FFFFFF"/>
                </a:solidFill>
              </a:rPr>
              <a:t> Bronisława Sobańskiego, fotoreporterów z ww. stron internetowych. </a:t>
            </a:r>
          </a:p>
        </p:txBody>
      </p:sp>
      <p:sp>
        <p:nvSpPr>
          <p:cNvPr id="94214" name="PoleTekstowe 8"/>
          <p:cNvSpPr txBox="1">
            <a:spLocks noChangeArrowheads="1"/>
          </p:cNvSpPr>
          <p:nvPr/>
        </p:nvSpPr>
        <p:spPr bwMode="auto">
          <a:xfrm>
            <a:off x="3624263" y="5697538"/>
            <a:ext cx="3103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>
                <a:solidFill>
                  <a:schemeClr val="bg1"/>
                </a:solidFill>
              </a:rPr>
              <a:t>Opracowała Bogna Sikorowska-Gęborek</a:t>
            </a:r>
          </a:p>
        </p:txBody>
      </p:sp>
      <p:sp>
        <p:nvSpPr>
          <p:cNvPr id="94215" name="PoleTekstowe 9"/>
          <p:cNvSpPr txBox="1">
            <a:spLocks noChangeArrowheads="1"/>
          </p:cNvSpPr>
          <p:nvPr/>
        </p:nvSpPr>
        <p:spPr bwMode="auto">
          <a:xfrm>
            <a:off x="2540000" y="674688"/>
            <a:ext cx="5851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>
                <a:solidFill>
                  <a:srgbClr val="FFFFFF"/>
                </a:solidFill>
              </a:rPr>
              <a:t>Oparto na kartach samooceny oraz arkuszach sprawozdań nauczycieli ZS 1 w Skoczowie.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pl-PL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Calibri" charset="0"/>
              <a:ea typeface="Arial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sp>
        <p:nvSpPr>
          <p:cNvPr id="95237" name="PoleTekstowe 3"/>
          <p:cNvSpPr txBox="1">
            <a:spLocks noChangeArrowheads="1"/>
          </p:cNvSpPr>
          <p:nvPr/>
        </p:nvSpPr>
        <p:spPr bwMode="auto">
          <a:xfrm>
            <a:off x="3141663" y="2957513"/>
            <a:ext cx="469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3600" b="1">
                <a:solidFill>
                  <a:srgbClr val="FFFFFF"/>
                </a:solidFill>
              </a:rPr>
              <a:t>DZIĘKUJĘ ZA UWAGĘ </a:t>
            </a:r>
            <a:r>
              <a:rPr lang="pl-PL" sz="3600" b="1">
                <a:solidFill>
                  <a:srgbClr val="FFFFFF"/>
                </a:solidFill>
                <a:sym typeface="Wingdings" pitchFamily="2" charset="2"/>
              </a:rPr>
              <a:t></a:t>
            </a:r>
            <a:endParaRPr lang="pl-PL" sz="36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/>
            <a:r>
              <a:rPr kumimoji="0" lang="pl-PL" sz="1400" b="1">
                <a:solidFill>
                  <a:srgbClr val="254061"/>
                </a:solidFill>
              </a:rPr>
              <a:t>7 </a:t>
            </a:r>
          </a:p>
          <a:p>
            <a:pPr algn="ctr"/>
            <a:r>
              <a:rPr kumimoji="0" lang="pl-PL" sz="1400" b="1">
                <a:solidFill>
                  <a:srgbClr val="254061"/>
                </a:solidFill>
              </a:rPr>
              <a:t>października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konkurs gminny</a:t>
            </a:r>
          </a:p>
        </p:txBody>
      </p:sp>
      <p:sp>
        <p:nvSpPr>
          <p:cNvPr id="10244" name="PoleTekstowe 12"/>
          <p:cNvSpPr txBox="1">
            <a:spLocks noChangeArrowheads="1"/>
          </p:cNvSpPr>
          <p:nvPr/>
        </p:nvSpPr>
        <p:spPr bwMode="auto">
          <a:xfrm>
            <a:off x="2501900" y="2922588"/>
            <a:ext cx="6313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pl-PL"/>
          </a:p>
        </p:txBody>
      </p:sp>
      <p:sp>
        <p:nvSpPr>
          <p:cNvPr id="10245" name="Symbol zastępczy numeru slajdu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3F4F0A-83E4-4F36-82B1-1817939EA2F9}" type="slidenum">
              <a:rPr lang="pl-PL" smtClean="0">
                <a:solidFill>
                  <a:srgbClr val="B9CDE5"/>
                </a:solidFill>
                <a:latin typeface="Calibri" pitchFamily="34" charset="0"/>
              </a:rPr>
              <a:pPr/>
              <a:t>9</a:t>
            </a:fld>
            <a:endParaRPr lang="pl-PL" smtClean="0">
              <a:solidFill>
                <a:srgbClr val="B9CDE5"/>
              </a:solidFill>
              <a:latin typeface="Calibri" pitchFamily="34" charset="0"/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771525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b="1">
                <a:solidFill>
                  <a:srgbClr val="254061"/>
                </a:solidFill>
              </a:rPr>
              <a:t>semestr I</a:t>
            </a:r>
          </a:p>
        </p:txBody>
      </p:sp>
      <p:pic>
        <p:nvPicPr>
          <p:cNvPr id="10247" name="Obraz 2" descr="DSCN929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9450" y="26988"/>
            <a:ext cx="4732338" cy="683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1948</TotalTime>
  <Words>3726</Words>
  <Application>Microsoft Macintosh PowerPoint</Application>
  <PresentationFormat>Pokaz na ekranie (4:3)</PresentationFormat>
  <Paragraphs>948</Paragraphs>
  <Slides>85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85</vt:i4>
      </vt:variant>
    </vt:vector>
  </HeadingPairs>
  <TitlesOfParts>
    <vt:vector size="95" baseType="lpstr">
      <vt:lpstr>Calibri</vt:lpstr>
      <vt:lpstr>Arial</vt:lpstr>
      <vt:lpstr>ＭＳ Ｐゴシック</vt:lpstr>
      <vt:lpstr>ＭＳ 明朝</vt:lpstr>
      <vt:lpstr>Times New Roman</vt:lpstr>
      <vt:lpstr>Cambria</vt:lpstr>
      <vt:lpstr>Garamond</vt:lpstr>
      <vt:lpstr>Times</vt:lpstr>
      <vt:lpstr>Wingdings</vt:lpstr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  <vt:lpstr>Slajd 55</vt:lpstr>
      <vt:lpstr>Slajd 56</vt:lpstr>
      <vt:lpstr>Slajd 57</vt:lpstr>
      <vt:lpstr>Slajd 58</vt:lpstr>
      <vt:lpstr>Slajd 59</vt:lpstr>
      <vt:lpstr>Slajd 60</vt:lpstr>
      <vt:lpstr>Slajd 61</vt:lpstr>
      <vt:lpstr>Slajd 62</vt:lpstr>
      <vt:lpstr>Slajd 63</vt:lpstr>
      <vt:lpstr>Slajd 64</vt:lpstr>
      <vt:lpstr>Slajd 65</vt:lpstr>
      <vt:lpstr>Slajd 66</vt:lpstr>
      <vt:lpstr>Slajd 67</vt:lpstr>
      <vt:lpstr>Slajd 68</vt:lpstr>
      <vt:lpstr>Slajd 69</vt:lpstr>
      <vt:lpstr>Slajd 70</vt:lpstr>
      <vt:lpstr>Slajd 71</vt:lpstr>
      <vt:lpstr>Slajd 72</vt:lpstr>
      <vt:lpstr>Slajd 73</vt:lpstr>
      <vt:lpstr>Slajd 74</vt:lpstr>
      <vt:lpstr>Slajd 75</vt:lpstr>
      <vt:lpstr>Slajd 76</vt:lpstr>
      <vt:lpstr>Slajd 77</vt:lpstr>
      <vt:lpstr>Slajd 78</vt:lpstr>
      <vt:lpstr>Slajd 79</vt:lpstr>
      <vt:lpstr>Slajd 80</vt:lpstr>
      <vt:lpstr>Slajd 81</vt:lpstr>
      <vt:lpstr>Slajd 82</vt:lpstr>
      <vt:lpstr>Slajd 83</vt:lpstr>
      <vt:lpstr>Slajd 84</vt:lpstr>
      <vt:lpstr>Slajd 85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Bogna Sikorowska</dc:creator>
  <cp:lastModifiedBy>admin</cp:lastModifiedBy>
  <cp:revision>307</cp:revision>
  <cp:lastPrinted>2014-01-31T21:07:12Z</cp:lastPrinted>
  <dcterms:created xsi:type="dcterms:W3CDTF">2014-01-28T11:07:06Z</dcterms:created>
  <dcterms:modified xsi:type="dcterms:W3CDTF">2014-04-23T09:14:15Z</dcterms:modified>
</cp:coreProperties>
</file>